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60"/>
  </p:notesMasterIdLst>
  <p:sldIdLst>
    <p:sldId id="342" r:id="rId2"/>
    <p:sldId id="363" r:id="rId3"/>
    <p:sldId id="364" r:id="rId4"/>
    <p:sldId id="365" r:id="rId5"/>
    <p:sldId id="366" r:id="rId6"/>
    <p:sldId id="367" r:id="rId7"/>
    <p:sldId id="368" r:id="rId8"/>
    <p:sldId id="274" r:id="rId9"/>
    <p:sldId id="309" r:id="rId10"/>
    <p:sldId id="275" r:id="rId11"/>
    <p:sldId id="284" r:id="rId12"/>
    <p:sldId id="311" r:id="rId13"/>
    <p:sldId id="313" r:id="rId14"/>
    <p:sldId id="312" r:id="rId15"/>
    <p:sldId id="314" r:id="rId16"/>
    <p:sldId id="315" r:id="rId17"/>
    <p:sldId id="316" r:id="rId18"/>
    <p:sldId id="317" r:id="rId19"/>
    <p:sldId id="318" r:id="rId20"/>
    <p:sldId id="319" r:id="rId21"/>
    <p:sldId id="310" r:id="rId22"/>
    <p:sldId id="322" r:id="rId23"/>
    <p:sldId id="320" r:id="rId24"/>
    <p:sldId id="285" r:id="rId25"/>
    <p:sldId id="286" r:id="rId26"/>
    <p:sldId id="361" r:id="rId27"/>
    <p:sldId id="287" r:id="rId28"/>
    <p:sldId id="323" r:id="rId29"/>
    <p:sldId id="324" r:id="rId30"/>
    <p:sldId id="325" r:id="rId31"/>
    <p:sldId id="326" r:id="rId32"/>
    <p:sldId id="327" r:id="rId33"/>
    <p:sldId id="328" r:id="rId34"/>
    <p:sldId id="330" r:id="rId35"/>
    <p:sldId id="362" r:id="rId36"/>
    <p:sldId id="343" r:id="rId37"/>
    <p:sldId id="331" r:id="rId38"/>
    <p:sldId id="355" r:id="rId39"/>
    <p:sldId id="356" r:id="rId40"/>
    <p:sldId id="357" r:id="rId41"/>
    <p:sldId id="358" r:id="rId42"/>
    <p:sldId id="359" r:id="rId43"/>
    <p:sldId id="360" r:id="rId44"/>
    <p:sldId id="276" r:id="rId45"/>
    <p:sldId id="277" r:id="rId46"/>
    <p:sldId id="278" r:id="rId47"/>
    <p:sldId id="279" r:id="rId48"/>
    <p:sldId id="332" r:id="rId49"/>
    <p:sldId id="333" r:id="rId50"/>
    <p:sldId id="334" r:id="rId51"/>
    <p:sldId id="335" r:id="rId52"/>
    <p:sldId id="280" r:id="rId53"/>
    <p:sldId id="336" r:id="rId54"/>
    <p:sldId id="288" r:id="rId55"/>
    <p:sldId id="344" r:id="rId56"/>
    <p:sldId id="338" r:id="rId57"/>
    <p:sldId id="339" r:id="rId58"/>
    <p:sldId id="340" r:id="rId59"/>
  </p:sldIdLst>
  <p:sldSz cx="9144000" cy="6858000" type="screen4x3"/>
  <p:notesSz cx="6858000" cy="9144000"/>
  <p:defaultTextStyle>
    <a:defPPr>
      <a:defRPr lang="sr-Latn-C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1656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61" Type="http://schemas.openxmlformats.org/officeDocument/2006/relationships/presProps" Target="presProp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Header Placeholder 1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02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1" name="Date Placeholder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3025" y="0"/>
            <a:ext cx="29733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BDF53AE1-05C7-4DCD-A8E5-A9E5DC99EA22}" type="datetimeFigureOut">
              <a:rPr lang="en-US"/>
              <a:pPr>
                <a:defRPr/>
              </a:pPr>
              <a:t>1/20/2022</a:t>
            </a:fld>
            <a:endParaRPr lang="en-US"/>
          </a:p>
        </p:txBody>
      </p:sp>
      <p:sp>
        <p:nvSpPr>
          <p:cNvPr id="2052" name="Slide Image Placeholder 3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sp>
      <p:sp>
        <p:nvSpPr>
          <p:cNvPr id="2053" name="Notes Placeholder 4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2054" name="Footer Placeholder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02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5" name="Slide Number Placeholder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3025" y="8685213"/>
            <a:ext cx="29733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charset="0"/>
              <a:buNone/>
              <a:defRPr sz="1200"/>
            </a:lvl1pPr>
          </a:lstStyle>
          <a:p>
            <a:fld id="{16B66F52-143E-4CA2-BE0E-EC1ABCB1B23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279005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62038"/>
            <a:ext cx="2057400" cy="575151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062038"/>
            <a:ext cx="6019800" cy="575151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287588"/>
            <a:ext cx="4038600" cy="45259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287588"/>
            <a:ext cx="4038600" cy="45259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0620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sr-Latn-C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2287588"/>
            <a:ext cx="82296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sr-Latn-CS" smtClean="0"/>
              <a:t>Click to edit Master text styles</a:t>
            </a:r>
          </a:p>
          <a:p>
            <a:pPr lvl="1"/>
            <a:r>
              <a:rPr lang="sr-Latn-CS" smtClean="0"/>
              <a:t>Second level</a:t>
            </a:r>
          </a:p>
          <a:p>
            <a:pPr lvl="2"/>
            <a:r>
              <a:rPr lang="sr-Latn-CS" smtClean="0"/>
              <a:t>Third level</a:t>
            </a:r>
          </a:p>
          <a:p>
            <a:pPr lvl="3"/>
            <a:r>
              <a:rPr lang="sr-Latn-CS" smtClean="0"/>
              <a:t>Fourth level</a:t>
            </a:r>
          </a:p>
          <a:p>
            <a:pPr lvl="4"/>
            <a:r>
              <a:rPr lang="sr-Latn-CS" smtClean="0"/>
              <a:t>Fifth level</a:t>
            </a:r>
          </a:p>
        </p:txBody>
      </p:sp>
      <p:pic>
        <p:nvPicPr>
          <p:cNvPr id="1028" name="Picture 8" descr="LOGO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2000250" y="0"/>
            <a:ext cx="4857750" cy="1163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1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4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613" y="68263"/>
            <a:ext cx="5040312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7" name="Rectangle 3"/>
          <p:cNvSpPr>
            <a:spLocks noGrp="1" noChangeArrowheads="1"/>
          </p:cNvSpPr>
          <p:nvPr/>
        </p:nvSpPr>
        <p:spPr bwMode="auto">
          <a:xfrm>
            <a:off x="612775" y="3098800"/>
            <a:ext cx="8229600" cy="1170781"/>
          </a:xfrm>
          <a:prstGeom prst="rect">
            <a:avLst/>
          </a:prstGeom>
          <a:noFill/>
          <a:ln w="9525">
            <a:noFill/>
            <a:bevel/>
            <a:headEnd/>
            <a:tailEnd/>
          </a:ln>
          <a:effectLst/>
        </p:spPr>
        <p:txBody>
          <a:bodyPr/>
          <a:lstStyle/>
          <a:p>
            <a:pPr marL="342900" indent="-342900" algn="ctr" eaLnBrk="1" hangingPunct="1">
              <a:spcBef>
                <a:spcPct val="20000"/>
              </a:spcBef>
            </a:pPr>
            <a:r>
              <a:rPr lang="en-US" altLang="en-US" sz="2800" dirty="0" smtClean="0"/>
              <a:t>ENDOCRINE SYSTEM</a:t>
            </a:r>
          </a:p>
          <a:p>
            <a:pPr marL="342900" indent="-342900" algn="ctr" eaLnBrk="1" hangingPunct="1">
              <a:spcBef>
                <a:spcPct val="20000"/>
              </a:spcBef>
            </a:pPr>
            <a:r>
              <a:rPr lang="en-US" altLang="en-US" sz="2800" dirty="0" smtClean="0"/>
              <a:t>SENSORY </a:t>
            </a:r>
            <a:r>
              <a:rPr lang="en-US" altLang="en-US" sz="2800" dirty="0" smtClean="0"/>
              <a:t>ORGANS</a:t>
            </a:r>
            <a:endParaRPr lang="en-US" altLang="en-US" sz="2800" dirty="0"/>
          </a:p>
        </p:txBody>
      </p:sp>
      <p:pic>
        <p:nvPicPr>
          <p:cNvPr id="3078" name="Picture 4" descr="Blueye.JPG"/>
          <p:cNvPicPr>
            <a:picLocks noChangeAspect="1" noChangeArrowheads="1"/>
          </p:cNvPicPr>
          <p:nvPr/>
        </p:nvPicPr>
        <p:blipFill>
          <a:blip r:embed="rId3" cstate="print"/>
          <a:srcRect l="28552" t="27083" r="27531" b="30208"/>
          <a:stretch>
            <a:fillRect/>
          </a:stretch>
        </p:blipFill>
        <p:spPr bwMode="auto">
          <a:xfrm>
            <a:off x="3533775" y="4471988"/>
            <a:ext cx="2465388" cy="2351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Rectangle 2"/>
          <p:cNvSpPr>
            <a:spLocks noGrp="1" noChangeArrowheads="1"/>
          </p:cNvSpPr>
          <p:nvPr/>
        </p:nvSpPr>
        <p:spPr bwMode="auto">
          <a:xfrm>
            <a:off x="612775" y="1052513"/>
            <a:ext cx="8229600" cy="1062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 algn="ctr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algn="ctr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algn="ctr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algn="ctr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algn="ctr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sz="1800" dirty="0"/>
              <a:t>PHARMACY – INTEGRATED ACADEMIC STUDIES</a:t>
            </a:r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2339752" y="2081213"/>
            <a:ext cx="509197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GB" altLang="en-US" dirty="0"/>
              <a:t>FUNDAMENTALS OF HUMAN MORPHOLOGY</a:t>
            </a:r>
            <a:endParaRPr lang="sr-Cyrl-RS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Box 1"/>
          <p:cNvSpPr txBox="1">
            <a:spLocks noChangeArrowheads="1"/>
          </p:cNvSpPr>
          <p:nvPr/>
        </p:nvSpPr>
        <p:spPr bwMode="auto">
          <a:xfrm>
            <a:off x="5000625" y="785813"/>
            <a:ext cx="159370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en-GB" altLang="en-US" sz="32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Eyeball</a:t>
            </a:r>
            <a:endParaRPr lang="en-US" altLang="en-US" sz="3200" b="1" dirty="0">
              <a:effectLst>
                <a:outerShdw blurRad="38100" dist="38100" dir="2700000" algn="tl">
                  <a:srgbClr val="C0C0C0"/>
                </a:outerShdw>
              </a:effectLst>
              <a:latin typeface="Comic Sans MS" pitchFamily="66" charset="0"/>
            </a:endParaRPr>
          </a:p>
        </p:txBody>
      </p:sp>
      <p:sp>
        <p:nvSpPr>
          <p:cNvPr id="15363" name="TextBox 2"/>
          <p:cNvSpPr txBox="1">
            <a:spLocks noChangeArrowheads="1"/>
          </p:cNvSpPr>
          <p:nvPr/>
        </p:nvSpPr>
        <p:spPr bwMode="auto">
          <a:xfrm>
            <a:off x="214313" y="714375"/>
            <a:ext cx="4976042" cy="56938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en-US" sz="2000" dirty="0">
                <a:latin typeface="Comic Sans MS" pitchFamily="66" charset="0"/>
              </a:rPr>
              <a:t/>
            </a:r>
            <a:br>
              <a:rPr lang="en-US" altLang="en-US" sz="2000" dirty="0">
                <a:latin typeface="Comic Sans MS" pitchFamily="66" charset="0"/>
              </a:rPr>
            </a:br>
            <a:r>
              <a:rPr lang="en-US" altLang="en-US" sz="2400" b="1" i="1" dirty="0">
                <a:latin typeface="Comic Sans MS" pitchFamily="66" charset="0"/>
              </a:rPr>
              <a:t>I</a:t>
            </a:r>
            <a:r>
              <a:rPr lang="en-US" altLang="en-US" sz="2000" b="1" i="1" dirty="0">
                <a:latin typeface="Comic Sans MS" pitchFamily="66" charset="0"/>
              </a:rPr>
              <a:t> </a:t>
            </a:r>
            <a:r>
              <a:rPr lang="en-GB" altLang="en-US" sz="2000" b="1" i="1" dirty="0" smtClean="0">
                <a:latin typeface="Comic Sans MS" pitchFamily="66" charset="0"/>
              </a:rPr>
              <a:t>Layers of the eyeball</a:t>
            </a:r>
            <a:r>
              <a:rPr lang="en-US" altLang="en-US" sz="2000" b="1" i="1" dirty="0" smtClean="0">
                <a:latin typeface="Comic Sans MS" pitchFamily="66" charset="0"/>
              </a:rPr>
              <a:t>:</a:t>
            </a:r>
            <a:r>
              <a:rPr lang="en-US" altLang="en-US" sz="2000" i="1" dirty="0">
                <a:latin typeface="Comic Sans MS" pitchFamily="66" charset="0"/>
              </a:rPr>
              <a:t/>
            </a:r>
            <a:br>
              <a:rPr lang="en-US" altLang="en-US" sz="2000" i="1" dirty="0">
                <a:latin typeface="Comic Sans MS" pitchFamily="66" charset="0"/>
              </a:rPr>
            </a:br>
            <a:r>
              <a:rPr lang="en-US" altLang="en-US" sz="2000" dirty="0">
                <a:latin typeface="Comic Sans MS" pitchFamily="66" charset="0"/>
              </a:rPr>
              <a:t/>
            </a:r>
            <a:br>
              <a:rPr lang="en-US" altLang="en-US" sz="2000" dirty="0">
                <a:latin typeface="Comic Sans MS" pitchFamily="66" charset="0"/>
              </a:rPr>
            </a:br>
            <a:r>
              <a:rPr lang="en-US" altLang="en-US" sz="2000" dirty="0">
                <a:latin typeface="Comic Sans MS" pitchFamily="66" charset="0"/>
              </a:rPr>
              <a:t>1) </a:t>
            </a:r>
            <a:r>
              <a:rPr lang="en-GB" altLang="en-US" sz="2000" dirty="0" smtClean="0">
                <a:latin typeface="Comic Sans MS" pitchFamily="66" charset="0"/>
              </a:rPr>
              <a:t>outer or fibrous layer</a:t>
            </a:r>
            <a:r>
              <a:rPr lang="en-US" altLang="en-US" sz="2000" dirty="0">
                <a:latin typeface="Comic Sans MS" pitchFamily="66" charset="0"/>
              </a:rPr>
              <a:t/>
            </a:r>
            <a:br>
              <a:rPr lang="en-US" altLang="en-US" sz="2000" dirty="0">
                <a:latin typeface="Comic Sans MS" pitchFamily="66" charset="0"/>
              </a:rPr>
            </a:br>
            <a:r>
              <a:rPr lang="en-US" altLang="en-US" sz="2000" dirty="0">
                <a:latin typeface="Comic Sans MS" pitchFamily="66" charset="0"/>
              </a:rPr>
              <a:t>    (tunica </a:t>
            </a:r>
            <a:r>
              <a:rPr lang="en-US" altLang="en-US" sz="2000" dirty="0" err="1">
                <a:latin typeface="Comic Sans MS" pitchFamily="66" charset="0"/>
              </a:rPr>
              <a:t>fibrosa</a:t>
            </a:r>
            <a:r>
              <a:rPr lang="en-US" altLang="en-US" sz="2000" dirty="0">
                <a:latin typeface="Comic Sans MS" pitchFamily="66" charset="0"/>
              </a:rPr>
              <a:t> </a:t>
            </a:r>
            <a:r>
              <a:rPr lang="en-US" altLang="en-US" sz="2000" dirty="0" err="1">
                <a:latin typeface="Comic Sans MS" pitchFamily="66" charset="0"/>
              </a:rPr>
              <a:t>bulbi</a:t>
            </a:r>
            <a:r>
              <a:rPr lang="en-US" altLang="en-US" sz="2000" dirty="0">
                <a:latin typeface="Comic Sans MS" pitchFamily="66" charset="0"/>
              </a:rPr>
              <a:t>)</a:t>
            </a:r>
            <a:br>
              <a:rPr lang="en-US" altLang="en-US" sz="2000" dirty="0">
                <a:latin typeface="Comic Sans MS" pitchFamily="66" charset="0"/>
              </a:rPr>
            </a:br>
            <a:r>
              <a:rPr lang="en-US" altLang="en-US" sz="2000" dirty="0">
                <a:latin typeface="Comic Sans MS" pitchFamily="66" charset="0"/>
              </a:rPr>
              <a:t>       </a:t>
            </a:r>
            <a:r>
              <a:rPr lang="en-US" altLang="en-US" sz="2000" b="1" dirty="0">
                <a:latin typeface="Comic Sans MS" pitchFamily="66" charset="0"/>
              </a:rPr>
              <a:t>- </a:t>
            </a:r>
            <a:r>
              <a:rPr lang="en-GB" altLang="en-US" sz="2000" b="1" dirty="0" smtClean="0">
                <a:latin typeface="Comic Sans MS" pitchFamily="66" charset="0"/>
              </a:rPr>
              <a:t>cornea </a:t>
            </a:r>
            <a:r>
              <a:rPr lang="en-US" altLang="en-US" sz="2000" b="1" dirty="0" smtClean="0">
                <a:latin typeface="Comic Sans MS" pitchFamily="66" charset="0"/>
              </a:rPr>
              <a:t>(cornea</a:t>
            </a:r>
            <a:r>
              <a:rPr lang="en-US" altLang="en-US" sz="2000" b="1" dirty="0">
                <a:latin typeface="Comic Sans MS" pitchFamily="66" charset="0"/>
              </a:rPr>
              <a:t>)</a:t>
            </a:r>
            <a:r>
              <a:rPr lang="en-US" altLang="en-US" sz="2000" dirty="0">
                <a:latin typeface="Comic Sans MS" pitchFamily="66" charset="0"/>
              </a:rPr>
              <a:t/>
            </a:r>
            <a:br>
              <a:rPr lang="en-US" altLang="en-US" sz="2000" dirty="0">
                <a:latin typeface="Comic Sans MS" pitchFamily="66" charset="0"/>
              </a:rPr>
            </a:br>
            <a:r>
              <a:rPr lang="en-US" altLang="en-US" sz="2000" dirty="0">
                <a:latin typeface="Comic Sans MS" pitchFamily="66" charset="0"/>
              </a:rPr>
              <a:t>       </a:t>
            </a:r>
            <a:r>
              <a:rPr lang="en-US" altLang="en-US" sz="2000" b="1" dirty="0">
                <a:latin typeface="Comic Sans MS" pitchFamily="66" charset="0"/>
              </a:rPr>
              <a:t>- </a:t>
            </a:r>
            <a:r>
              <a:rPr lang="en-GB" altLang="en-US" sz="2000" b="1" dirty="0" smtClean="0">
                <a:latin typeface="Comic Sans MS" pitchFamily="66" charset="0"/>
              </a:rPr>
              <a:t>sclera</a:t>
            </a:r>
            <a:r>
              <a:rPr lang="en-US" altLang="en-US" sz="2000" b="1" dirty="0" smtClean="0">
                <a:latin typeface="Comic Sans MS" pitchFamily="66" charset="0"/>
              </a:rPr>
              <a:t> </a:t>
            </a:r>
            <a:r>
              <a:rPr lang="en-US" altLang="en-US" sz="2000" b="1" dirty="0">
                <a:latin typeface="Comic Sans MS" pitchFamily="66" charset="0"/>
              </a:rPr>
              <a:t>(sclera)</a:t>
            </a:r>
          </a:p>
          <a:p>
            <a:pPr eaLnBrk="1" hangingPunct="1"/>
            <a:r>
              <a:rPr lang="en-US" altLang="en-US" sz="2000" dirty="0">
                <a:latin typeface="Comic Sans MS" pitchFamily="66" charset="0"/>
              </a:rPr>
              <a:t/>
            </a:r>
            <a:br>
              <a:rPr lang="en-US" altLang="en-US" sz="2000" dirty="0">
                <a:latin typeface="Comic Sans MS" pitchFamily="66" charset="0"/>
              </a:rPr>
            </a:br>
            <a:r>
              <a:rPr lang="en-US" altLang="en-US" sz="2000" dirty="0">
                <a:latin typeface="Comic Sans MS" pitchFamily="66" charset="0"/>
              </a:rPr>
              <a:t>2) </a:t>
            </a:r>
            <a:r>
              <a:rPr lang="en-GB" altLang="en-US" sz="2000" dirty="0" smtClean="0">
                <a:latin typeface="Comic Sans MS" pitchFamily="66" charset="0"/>
              </a:rPr>
              <a:t>middle or vascular layer</a:t>
            </a:r>
          </a:p>
          <a:p>
            <a:pPr eaLnBrk="1" hangingPunct="1"/>
            <a:r>
              <a:rPr lang="en-GB" altLang="en-US" sz="2000" dirty="0">
                <a:latin typeface="Comic Sans MS" pitchFamily="66" charset="0"/>
              </a:rPr>
              <a:t> </a:t>
            </a:r>
            <a:r>
              <a:rPr lang="en-GB" altLang="en-US" sz="2000" dirty="0" smtClean="0">
                <a:latin typeface="Comic Sans MS" pitchFamily="66" charset="0"/>
              </a:rPr>
              <a:t>   </a:t>
            </a:r>
            <a:r>
              <a:rPr lang="en-US" altLang="en-US" sz="2000" dirty="0" smtClean="0">
                <a:latin typeface="Comic Sans MS" pitchFamily="66" charset="0"/>
              </a:rPr>
              <a:t>(tunica </a:t>
            </a:r>
            <a:r>
              <a:rPr lang="en-US" altLang="en-US" sz="2000" dirty="0" err="1">
                <a:latin typeface="Comic Sans MS" pitchFamily="66" charset="0"/>
              </a:rPr>
              <a:t>vasculosa</a:t>
            </a:r>
            <a:r>
              <a:rPr lang="en-US" altLang="en-US" sz="2000" dirty="0">
                <a:latin typeface="Comic Sans MS" pitchFamily="66" charset="0"/>
              </a:rPr>
              <a:t> </a:t>
            </a:r>
            <a:r>
              <a:rPr lang="en-US" altLang="en-US" sz="2000" dirty="0" err="1">
                <a:latin typeface="Comic Sans MS" pitchFamily="66" charset="0"/>
              </a:rPr>
              <a:t>bulbi</a:t>
            </a:r>
            <a:r>
              <a:rPr lang="en-US" altLang="en-US" sz="2000" dirty="0">
                <a:latin typeface="Comic Sans MS" pitchFamily="66" charset="0"/>
              </a:rPr>
              <a:t>)</a:t>
            </a:r>
            <a:br>
              <a:rPr lang="en-US" altLang="en-US" sz="2000" dirty="0">
                <a:latin typeface="Comic Sans MS" pitchFamily="66" charset="0"/>
              </a:rPr>
            </a:br>
            <a:r>
              <a:rPr lang="en-US" altLang="en-US" sz="2000" dirty="0">
                <a:latin typeface="Comic Sans MS" pitchFamily="66" charset="0"/>
              </a:rPr>
              <a:t>       </a:t>
            </a:r>
            <a:r>
              <a:rPr lang="en-US" altLang="en-US" sz="2000" b="1" dirty="0">
                <a:latin typeface="Comic Sans MS" pitchFamily="66" charset="0"/>
              </a:rPr>
              <a:t>- </a:t>
            </a:r>
            <a:r>
              <a:rPr lang="en-GB" altLang="en-US" sz="2000" b="1" dirty="0" smtClean="0">
                <a:latin typeface="Comic Sans MS" pitchFamily="66" charset="0"/>
              </a:rPr>
              <a:t>iris</a:t>
            </a:r>
            <a:r>
              <a:rPr lang="en-US" altLang="en-US" sz="2000" b="1" dirty="0" smtClean="0">
                <a:latin typeface="Comic Sans MS" pitchFamily="66" charset="0"/>
              </a:rPr>
              <a:t> </a:t>
            </a:r>
            <a:r>
              <a:rPr lang="en-US" altLang="en-US" sz="2000" b="1" dirty="0">
                <a:latin typeface="Comic Sans MS" pitchFamily="66" charset="0"/>
              </a:rPr>
              <a:t>(iris)</a:t>
            </a:r>
            <a:r>
              <a:rPr lang="en-US" altLang="en-US" sz="2000" dirty="0">
                <a:latin typeface="Comic Sans MS" pitchFamily="66" charset="0"/>
              </a:rPr>
              <a:t/>
            </a:r>
            <a:br>
              <a:rPr lang="en-US" altLang="en-US" sz="2000" dirty="0">
                <a:latin typeface="Comic Sans MS" pitchFamily="66" charset="0"/>
              </a:rPr>
            </a:br>
            <a:r>
              <a:rPr lang="en-US" altLang="en-US" sz="2000" dirty="0">
                <a:latin typeface="Comic Sans MS" pitchFamily="66" charset="0"/>
              </a:rPr>
              <a:t>       </a:t>
            </a:r>
            <a:r>
              <a:rPr lang="en-US" altLang="en-US" sz="2000" b="1" dirty="0">
                <a:latin typeface="Comic Sans MS" pitchFamily="66" charset="0"/>
              </a:rPr>
              <a:t>- </a:t>
            </a:r>
            <a:r>
              <a:rPr lang="en-GB" altLang="en-US" sz="2000" b="1" dirty="0" err="1" smtClean="0">
                <a:latin typeface="Comic Sans MS" pitchFamily="66" charset="0"/>
              </a:rPr>
              <a:t>ciliary</a:t>
            </a:r>
            <a:r>
              <a:rPr lang="en-GB" altLang="en-US" sz="2000" b="1" dirty="0" smtClean="0">
                <a:latin typeface="Comic Sans MS" pitchFamily="66" charset="0"/>
              </a:rPr>
              <a:t> body </a:t>
            </a:r>
            <a:r>
              <a:rPr lang="en-US" altLang="en-US" sz="2000" b="1" dirty="0" smtClean="0">
                <a:latin typeface="Comic Sans MS" pitchFamily="66" charset="0"/>
              </a:rPr>
              <a:t>(corpus </a:t>
            </a:r>
            <a:r>
              <a:rPr lang="en-US" altLang="en-US" sz="2000" b="1" dirty="0" err="1">
                <a:latin typeface="Comic Sans MS" pitchFamily="66" charset="0"/>
              </a:rPr>
              <a:t>ciliare</a:t>
            </a:r>
            <a:r>
              <a:rPr lang="en-US" altLang="en-US" sz="2000" b="1" dirty="0">
                <a:latin typeface="Comic Sans MS" pitchFamily="66" charset="0"/>
              </a:rPr>
              <a:t>)</a:t>
            </a:r>
            <a:r>
              <a:rPr lang="en-US" altLang="en-US" sz="2000" dirty="0">
                <a:latin typeface="Comic Sans MS" pitchFamily="66" charset="0"/>
              </a:rPr>
              <a:t/>
            </a:r>
            <a:br>
              <a:rPr lang="en-US" altLang="en-US" sz="2000" dirty="0">
                <a:latin typeface="Comic Sans MS" pitchFamily="66" charset="0"/>
              </a:rPr>
            </a:br>
            <a:r>
              <a:rPr lang="en-US" altLang="en-US" sz="2000" dirty="0">
                <a:latin typeface="Comic Sans MS" pitchFamily="66" charset="0"/>
              </a:rPr>
              <a:t>       </a:t>
            </a:r>
            <a:r>
              <a:rPr lang="en-US" altLang="en-US" sz="2000" b="1" dirty="0">
                <a:latin typeface="Comic Sans MS" pitchFamily="66" charset="0"/>
              </a:rPr>
              <a:t>- </a:t>
            </a:r>
            <a:r>
              <a:rPr lang="en-GB" altLang="en-US" sz="2000" b="1" dirty="0" err="1" smtClean="0">
                <a:latin typeface="Comic Sans MS" pitchFamily="66" charset="0"/>
              </a:rPr>
              <a:t>choroidea</a:t>
            </a:r>
            <a:r>
              <a:rPr lang="en-US" altLang="en-US" sz="2000" b="1" dirty="0" smtClean="0">
                <a:latin typeface="Comic Sans MS" pitchFamily="66" charset="0"/>
              </a:rPr>
              <a:t> </a:t>
            </a:r>
            <a:r>
              <a:rPr lang="en-US" altLang="en-US" sz="2000" b="1" dirty="0">
                <a:latin typeface="Comic Sans MS" pitchFamily="66" charset="0"/>
              </a:rPr>
              <a:t>(</a:t>
            </a:r>
            <a:r>
              <a:rPr lang="en-US" altLang="en-US" sz="2000" b="1" dirty="0" err="1">
                <a:latin typeface="Comic Sans MS" pitchFamily="66" charset="0"/>
              </a:rPr>
              <a:t>choroidea</a:t>
            </a:r>
            <a:r>
              <a:rPr lang="en-US" altLang="en-US" sz="2000" b="1" dirty="0">
                <a:latin typeface="Comic Sans MS" pitchFamily="66" charset="0"/>
              </a:rPr>
              <a:t>)</a:t>
            </a:r>
            <a:r>
              <a:rPr lang="en-US" altLang="en-US" sz="2000" dirty="0">
                <a:latin typeface="Comic Sans MS" pitchFamily="66" charset="0"/>
              </a:rPr>
              <a:t/>
            </a:r>
            <a:br>
              <a:rPr lang="en-US" altLang="en-US" sz="2000" dirty="0">
                <a:latin typeface="Comic Sans MS" pitchFamily="66" charset="0"/>
              </a:rPr>
            </a:br>
            <a:endParaRPr lang="en-US" altLang="en-US" sz="2000" dirty="0">
              <a:latin typeface="Comic Sans MS" pitchFamily="66" charset="0"/>
            </a:endParaRPr>
          </a:p>
          <a:p>
            <a:pPr eaLnBrk="1" hangingPunct="1"/>
            <a:r>
              <a:rPr lang="en-US" altLang="en-US" sz="2000" dirty="0">
                <a:latin typeface="Comic Sans MS" pitchFamily="66" charset="0"/>
              </a:rPr>
              <a:t>3) </a:t>
            </a:r>
            <a:r>
              <a:rPr lang="en-GB" altLang="en-US" sz="2000" dirty="0">
                <a:latin typeface="Comic Sans MS" pitchFamily="66" charset="0"/>
              </a:rPr>
              <a:t>i</a:t>
            </a:r>
            <a:r>
              <a:rPr lang="en-GB" altLang="en-US" sz="2000" dirty="0" smtClean="0">
                <a:latin typeface="Comic Sans MS" pitchFamily="66" charset="0"/>
              </a:rPr>
              <a:t>nner layer</a:t>
            </a:r>
            <a:r>
              <a:rPr lang="en-US" altLang="en-US" sz="2000" dirty="0">
                <a:latin typeface="Comic Sans MS" pitchFamily="66" charset="0"/>
              </a:rPr>
              <a:t/>
            </a:r>
            <a:br>
              <a:rPr lang="en-US" altLang="en-US" sz="2000" dirty="0">
                <a:latin typeface="Comic Sans MS" pitchFamily="66" charset="0"/>
              </a:rPr>
            </a:br>
            <a:r>
              <a:rPr lang="en-US" altLang="en-US" sz="2000" dirty="0">
                <a:latin typeface="Comic Sans MS" pitchFamily="66" charset="0"/>
              </a:rPr>
              <a:t>    (tunica </a:t>
            </a:r>
            <a:r>
              <a:rPr lang="en-US" altLang="en-US" sz="2000" dirty="0" err="1">
                <a:latin typeface="Comic Sans MS" pitchFamily="66" charset="0"/>
              </a:rPr>
              <a:t>interna</a:t>
            </a:r>
            <a:r>
              <a:rPr lang="en-US" altLang="en-US" sz="2000" dirty="0">
                <a:latin typeface="Comic Sans MS" pitchFamily="66" charset="0"/>
              </a:rPr>
              <a:t> </a:t>
            </a:r>
            <a:r>
              <a:rPr lang="en-US" altLang="en-US" sz="2000" dirty="0" err="1">
                <a:latin typeface="Comic Sans MS" pitchFamily="66" charset="0"/>
              </a:rPr>
              <a:t>bulbi</a:t>
            </a:r>
            <a:r>
              <a:rPr lang="en-US" altLang="en-US" sz="2000" dirty="0">
                <a:latin typeface="Comic Sans MS" pitchFamily="66" charset="0"/>
              </a:rPr>
              <a:t>)</a:t>
            </a:r>
            <a:br>
              <a:rPr lang="en-US" altLang="en-US" sz="2000" dirty="0">
                <a:latin typeface="Comic Sans MS" pitchFamily="66" charset="0"/>
              </a:rPr>
            </a:br>
            <a:r>
              <a:rPr lang="en-US" altLang="en-US" sz="2000" dirty="0">
                <a:latin typeface="Comic Sans MS" pitchFamily="66" charset="0"/>
              </a:rPr>
              <a:t>      </a:t>
            </a:r>
            <a:r>
              <a:rPr lang="en-US" altLang="en-US" sz="2000" b="1" dirty="0">
                <a:latin typeface="Comic Sans MS" pitchFamily="66" charset="0"/>
              </a:rPr>
              <a:t>- </a:t>
            </a:r>
            <a:r>
              <a:rPr lang="en-GB" altLang="en-US" sz="2000" b="1" dirty="0" smtClean="0">
                <a:latin typeface="Comic Sans MS" pitchFamily="66" charset="0"/>
              </a:rPr>
              <a:t>pigment layer </a:t>
            </a:r>
            <a:r>
              <a:rPr lang="en-US" altLang="en-US" sz="2000" b="1" dirty="0" smtClean="0">
                <a:latin typeface="Comic Sans MS" pitchFamily="66" charset="0"/>
              </a:rPr>
              <a:t>(stratum </a:t>
            </a:r>
            <a:r>
              <a:rPr lang="en-US" altLang="en-US" sz="2000" b="1" dirty="0" err="1">
                <a:latin typeface="Comic Sans MS" pitchFamily="66" charset="0"/>
              </a:rPr>
              <a:t>pigmenti</a:t>
            </a:r>
            <a:r>
              <a:rPr lang="en-US" altLang="en-US" sz="2000" b="1" dirty="0">
                <a:latin typeface="Comic Sans MS" pitchFamily="66" charset="0"/>
              </a:rPr>
              <a:t>)</a:t>
            </a:r>
            <a:br>
              <a:rPr lang="en-US" altLang="en-US" sz="2000" b="1" dirty="0">
                <a:latin typeface="Comic Sans MS" pitchFamily="66" charset="0"/>
              </a:rPr>
            </a:br>
            <a:r>
              <a:rPr lang="en-US" altLang="en-US" sz="2000" dirty="0">
                <a:latin typeface="Comic Sans MS" pitchFamily="66" charset="0"/>
              </a:rPr>
              <a:t>      </a:t>
            </a:r>
            <a:r>
              <a:rPr lang="en-US" altLang="en-US" sz="2000" b="1" dirty="0">
                <a:latin typeface="Comic Sans MS" pitchFamily="66" charset="0"/>
              </a:rPr>
              <a:t>- </a:t>
            </a:r>
            <a:r>
              <a:rPr lang="en-GB" altLang="en-US" sz="2000" b="1" dirty="0" smtClean="0">
                <a:latin typeface="Comic Sans MS" pitchFamily="66" charset="0"/>
              </a:rPr>
              <a:t>retina</a:t>
            </a:r>
            <a:r>
              <a:rPr lang="en-US" altLang="en-US" sz="2000" b="1" dirty="0" smtClean="0">
                <a:latin typeface="Comic Sans MS" pitchFamily="66" charset="0"/>
              </a:rPr>
              <a:t> </a:t>
            </a:r>
            <a:r>
              <a:rPr lang="en-US" altLang="en-US" sz="2000" b="1" dirty="0">
                <a:latin typeface="Comic Sans MS" pitchFamily="66" charset="0"/>
              </a:rPr>
              <a:t>(retina)</a:t>
            </a:r>
          </a:p>
        </p:txBody>
      </p:sp>
      <p:pic>
        <p:nvPicPr>
          <p:cNvPr id="15364" name="Picture 4"/>
          <p:cNvPicPr>
            <a:picLocks noChangeAspect="1" noChangeArrowheads="1"/>
          </p:cNvPicPr>
          <p:nvPr/>
        </p:nvPicPr>
        <p:blipFill>
          <a:blip r:embed="rId2" cstate="print"/>
          <a:srcRect l="8267" r="41928" b="37746"/>
          <a:stretch>
            <a:fillRect/>
          </a:stretch>
        </p:blipFill>
        <p:spPr bwMode="auto">
          <a:xfrm>
            <a:off x="4572000" y="1484313"/>
            <a:ext cx="4468813" cy="4189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1"/>
          <p:cNvSpPr>
            <a:spLocks noChangeArrowheads="1"/>
          </p:cNvSpPr>
          <p:nvPr/>
        </p:nvSpPr>
        <p:spPr bwMode="auto">
          <a:xfrm>
            <a:off x="-34925" y="1125538"/>
            <a:ext cx="8642350" cy="34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en-US" altLang="en-US" sz="2000" dirty="0">
                <a:latin typeface="Comic Sans MS" pitchFamily="66" charset="0"/>
              </a:rPr>
              <a:t/>
            </a:r>
            <a:br>
              <a:rPr lang="en-US" altLang="en-US" sz="2000" dirty="0">
                <a:latin typeface="Comic Sans MS" pitchFamily="66" charset="0"/>
              </a:rPr>
            </a:br>
            <a:r>
              <a:rPr lang="en-US" altLang="en-US" sz="2000" dirty="0">
                <a:latin typeface="Comic Sans MS" pitchFamily="66" charset="0"/>
              </a:rPr>
              <a:t>  - </a:t>
            </a:r>
            <a:r>
              <a:rPr lang="en-US" altLang="en-US" sz="2000" dirty="0" smtClean="0">
                <a:latin typeface="Comic Sans MS" pitchFamily="66" charset="0"/>
              </a:rPr>
              <a:t>the anterior 1/5 of </a:t>
            </a:r>
            <a:r>
              <a:rPr lang="en-GB" altLang="en-US" sz="2000" dirty="0" smtClean="0">
                <a:latin typeface="Comic Sans MS" pitchFamily="66" charset="0"/>
              </a:rPr>
              <a:t>tunica </a:t>
            </a:r>
            <a:r>
              <a:rPr lang="en-GB" altLang="en-US" sz="2000" dirty="0" err="1" smtClean="0">
                <a:latin typeface="Comic Sans MS" pitchFamily="66" charset="0"/>
              </a:rPr>
              <a:t>fibrosa</a:t>
            </a:r>
            <a:r>
              <a:rPr lang="en-GB" altLang="en-US" sz="2000" dirty="0" smtClean="0">
                <a:latin typeface="Comic Sans MS" pitchFamily="66" charset="0"/>
              </a:rPr>
              <a:t> </a:t>
            </a:r>
            <a:r>
              <a:rPr lang="en-GB" altLang="en-US" sz="2000" dirty="0" err="1">
                <a:latin typeface="Comic Sans MS" pitchFamily="66" charset="0"/>
              </a:rPr>
              <a:t>bulbi</a:t>
            </a:r>
            <a:endParaRPr lang="en-GB" altLang="en-US" sz="2000" dirty="0">
              <a:latin typeface="Comic Sans MS" pitchFamily="66" charset="0"/>
            </a:endParaRPr>
          </a:p>
          <a:p>
            <a:pPr eaLnBrk="1" hangingPunct="1"/>
            <a:r>
              <a:rPr lang="en-GB" altLang="en-US" sz="2000" dirty="0">
                <a:latin typeface="Comic Sans MS" pitchFamily="66" charset="0"/>
              </a:rPr>
              <a:t>  - with its edge it enters the front opening of the </a:t>
            </a:r>
            <a:r>
              <a:rPr lang="en-GB" altLang="en-US" sz="2000" dirty="0" smtClean="0">
                <a:latin typeface="Comic Sans MS" pitchFamily="66" charset="0"/>
              </a:rPr>
              <a:t>sclera</a:t>
            </a:r>
            <a:endParaRPr lang="en-US" altLang="en-US" sz="2000" dirty="0">
              <a:latin typeface="Comic Sans MS" pitchFamily="66" charset="0"/>
            </a:endParaRPr>
          </a:p>
          <a:p>
            <a:pPr eaLnBrk="1" hangingPunct="1"/>
            <a:r>
              <a:rPr lang="en-US" altLang="en-US" sz="2000" dirty="0">
                <a:latin typeface="Comic Sans MS" pitchFamily="66" charset="0"/>
              </a:rPr>
              <a:t>  - </a:t>
            </a:r>
            <a:r>
              <a:rPr lang="en-GB" altLang="en-US" sz="2000" dirty="0" smtClean="0">
                <a:latin typeface="Comic Sans MS" pitchFamily="66" charset="0"/>
              </a:rPr>
              <a:t>transparent</a:t>
            </a:r>
            <a:r>
              <a:rPr lang="en-US" altLang="en-US" sz="2000" dirty="0">
                <a:latin typeface="Comic Sans MS" pitchFamily="66" charset="0"/>
              </a:rPr>
              <a:t/>
            </a:r>
            <a:br>
              <a:rPr lang="en-US" altLang="en-US" sz="2000" dirty="0">
                <a:latin typeface="Comic Sans MS" pitchFamily="66" charset="0"/>
              </a:rPr>
            </a:br>
            <a:r>
              <a:rPr lang="en-US" altLang="en-US" sz="2000" dirty="0">
                <a:latin typeface="Comic Sans MS" pitchFamily="66" charset="0"/>
              </a:rPr>
              <a:t>  - </a:t>
            </a:r>
            <a:r>
              <a:rPr lang="en-GB" altLang="en-US" sz="2000" dirty="0">
                <a:latin typeface="Comic Sans MS" pitchFamily="66" charset="0"/>
              </a:rPr>
              <a:t>serves for the passage of </a:t>
            </a:r>
            <a:r>
              <a:rPr lang="en-GB" altLang="en-US" sz="2000" dirty="0" smtClean="0">
                <a:latin typeface="Comic Sans MS" pitchFamily="66" charset="0"/>
              </a:rPr>
              <a:t>light</a:t>
            </a:r>
          </a:p>
          <a:p>
            <a:pPr eaLnBrk="1" hangingPunct="1"/>
            <a:r>
              <a:rPr lang="en-GB" altLang="en-US" sz="2000" dirty="0">
                <a:latin typeface="Comic Sans MS" pitchFamily="66" charset="0"/>
              </a:rPr>
              <a:t> </a:t>
            </a:r>
            <a:r>
              <a:rPr lang="en-GB" altLang="en-US" sz="2000" dirty="0" smtClean="0">
                <a:latin typeface="Comic Sans MS" pitchFamily="66" charset="0"/>
              </a:rPr>
              <a:t> - </a:t>
            </a:r>
            <a:r>
              <a:rPr lang="en-GB" altLang="en-US" sz="2000" dirty="0">
                <a:latin typeface="Comic Sans MS" pitchFamily="66" charset="0"/>
              </a:rPr>
              <a:t>refraction of light rays and </a:t>
            </a:r>
            <a:r>
              <a:rPr lang="en-GB" altLang="en-US" sz="2000" dirty="0" smtClean="0">
                <a:latin typeface="Comic Sans MS" pitchFamily="66" charset="0"/>
              </a:rPr>
              <a:t/>
            </a:r>
            <a:br>
              <a:rPr lang="en-GB" altLang="en-US" sz="2000" dirty="0" smtClean="0">
                <a:latin typeface="Comic Sans MS" pitchFamily="66" charset="0"/>
              </a:rPr>
            </a:br>
            <a:r>
              <a:rPr lang="en-GB" altLang="en-US" sz="2000" dirty="0" smtClean="0">
                <a:latin typeface="Comic Sans MS" pitchFamily="66" charset="0"/>
              </a:rPr>
              <a:t>     begin </a:t>
            </a:r>
            <a:r>
              <a:rPr lang="en-GB" altLang="en-US" sz="2000" dirty="0">
                <a:latin typeface="Comic Sans MS" pitchFamily="66" charset="0"/>
              </a:rPr>
              <a:t>their focusing</a:t>
            </a:r>
            <a:r>
              <a:rPr lang="en-US" altLang="en-US" sz="2000" dirty="0">
                <a:latin typeface="Comic Sans MS" pitchFamily="66" charset="0"/>
              </a:rPr>
              <a:t/>
            </a:r>
            <a:br>
              <a:rPr lang="en-US" altLang="en-US" sz="2000" dirty="0">
                <a:latin typeface="Comic Sans MS" pitchFamily="66" charset="0"/>
              </a:rPr>
            </a:br>
            <a:r>
              <a:rPr lang="en-US" altLang="en-US" sz="2000" dirty="0">
                <a:latin typeface="Comic Sans MS" pitchFamily="66" charset="0"/>
              </a:rPr>
              <a:t/>
            </a:r>
            <a:br>
              <a:rPr lang="en-US" altLang="en-US" sz="2000" dirty="0">
                <a:latin typeface="Comic Sans MS" pitchFamily="66" charset="0"/>
              </a:rPr>
            </a:br>
            <a:r>
              <a:rPr lang="en-US" altLang="en-US" sz="2000" dirty="0">
                <a:latin typeface="Comic Sans MS" pitchFamily="66" charset="0"/>
              </a:rPr>
              <a:t>     </a:t>
            </a:r>
            <a:r>
              <a:rPr lang="en-US" altLang="en-US" sz="2000" b="1" dirty="0">
                <a:latin typeface="Comic Sans MS" pitchFamily="66" charset="0"/>
              </a:rPr>
              <a:t/>
            </a:r>
            <a:br>
              <a:rPr lang="en-US" altLang="en-US" sz="2000" b="1" dirty="0">
                <a:latin typeface="Comic Sans MS" pitchFamily="66" charset="0"/>
              </a:rPr>
            </a:br>
            <a:r>
              <a:rPr lang="en-US" altLang="en-US" sz="2000" b="1" dirty="0">
                <a:latin typeface="Comic Sans MS" pitchFamily="66" charset="0"/>
              </a:rPr>
              <a:t/>
            </a:r>
            <a:br>
              <a:rPr lang="en-US" altLang="en-US" sz="2000" b="1" dirty="0">
                <a:latin typeface="Comic Sans MS" pitchFamily="66" charset="0"/>
              </a:rPr>
            </a:br>
            <a:endParaRPr lang="en-US" altLang="en-US" sz="2000" dirty="0">
              <a:latin typeface="Verdana" pitchFamily="34" charset="0"/>
            </a:endParaRPr>
          </a:p>
        </p:txBody>
      </p:sp>
      <p:sp>
        <p:nvSpPr>
          <p:cNvPr id="7171" name="TextBox 2"/>
          <p:cNvSpPr txBox="1">
            <a:spLocks noChangeArrowheads="1"/>
          </p:cNvSpPr>
          <p:nvPr/>
        </p:nvSpPr>
        <p:spPr bwMode="auto">
          <a:xfrm>
            <a:off x="2124075" y="404813"/>
            <a:ext cx="422910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n-US" altLang="en-US" sz="3200" b="1" dirty="0" smtClean="0">
                <a:solidFill>
                  <a:srgbClr val="9D323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Cornea</a:t>
            </a:r>
            <a:r>
              <a:rPr lang="en-GB" altLang="en-US" sz="3200" b="1" dirty="0" smtClean="0">
                <a:solidFill>
                  <a:srgbClr val="9D323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 </a:t>
            </a:r>
            <a:r>
              <a:rPr lang="en-US" altLang="en-US" sz="3200" b="1" dirty="0">
                <a:solidFill>
                  <a:srgbClr val="9D323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(</a:t>
            </a:r>
            <a:r>
              <a:rPr lang="en-GB" altLang="en-US" sz="3200" b="1" dirty="0">
                <a:solidFill>
                  <a:srgbClr val="9D323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cornea</a:t>
            </a:r>
            <a:r>
              <a:rPr lang="en-US" altLang="en-US" sz="3200" b="1" dirty="0">
                <a:solidFill>
                  <a:srgbClr val="9D323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)</a:t>
            </a:r>
          </a:p>
        </p:txBody>
      </p:sp>
      <p:pic>
        <p:nvPicPr>
          <p:cNvPr id="16388" name="Picture 1"/>
          <p:cNvPicPr>
            <a:picLocks noChangeAspect="1" noChangeArrowheads="1"/>
          </p:cNvPicPr>
          <p:nvPr/>
        </p:nvPicPr>
        <p:blipFill>
          <a:blip r:embed="rId2" cstate="print"/>
          <a:srcRect l="72264" t="42062" r="2151" b="13297"/>
          <a:stretch>
            <a:fillRect/>
          </a:stretch>
        </p:blipFill>
        <p:spPr bwMode="auto">
          <a:xfrm>
            <a:off x="396875" y="3429000"/>
            <a:ext cx="3119438" cy="3400425"/>
          </a:xfrm>
          <a:prstGeom prst="rect">
            <a:avLst/>
          </a:prstGeom>
          <a:noFill/>
          <a:ln w="9525">
            <a:noFill/>
            <a:bevel/>
            <a:headEnd/>
            <a:tailEnd/>
          </a:ln>
          <a:effectLst/>
        </p:spPr>
      </p:pic>
      <p:pic>
        <p:nvPicPr>
          <p:cNvPr id="16389" name="Picture 4"/>
          <p:cNvPicPr>
            <a:picLocks noChangeAspect="1" noChangeArrowheads="1"/>
          </p:cNvPicPr>
          <p:nvPr/>
        </p:nvPicPr>
        <p:blipFill>
          <a:blip r:embed="rId3" cstate="print"/>
          <a:srcRect l="8267" r="41928" b="37746"/>
          <a:stretch>
            <a:fillRect/>
          </a:stretch>
        </p:blipFill>
        <p:spPr bwMode="auto">
          <a:xfrm>
            <a:off x="4572000" y="2133600"/>
            <a:ext cx="4468813" cy="418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4"/>
          <p:cNvPicPr>
            <a:picLocks noChangeAspect="1" noChangeArrowheads="1"/>
          </p:cNvPicPr>
          <p:nvPr/>
        </p:nvPicPr>
        <p:blipFill>
          <a:blip r:embed="rId2" cstate="print"/>
          <a:srcRect l="7788" t="6836" r="37869" b="37746"/>
          <a:stretch>
            <a:fillRect/>
          </a:stretch>
        </p:blipFill>
        <p:spPr bwMode="auto">
          <a:xfrm>
            <a:off x="4068763" y="3213100"/>
            <a:ext cx="4770437" cy="364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5" name="TextBox 4"/>
          <p:cNvSpPr txBox="1">
            <a:spLocks noChangeArrowheads="1"/>
          </p:cNvSpPr>
          <p:nvPr/>
        </p:nvSpPr>
        <p:spPr bwMode="auto">
          <a:xfrm>
            <a:off x="3000375" y="69850"/>
            <a:ext cx="368402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en-GB" altLang="en-US" sz="3600" b="1" dirty="0" smtClean="0">
                <a:solidFill>
                  <a:srgbClr val="9D323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Cornea</a:t>
            </a:r>
            <a:r>
              <a:rPr lang="en-US" altLang="en-US" sz="3600" b="1" dirty="0" smtClean="0">
                <a:solidFill>
                  <a:srgbClr val="9D323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 </a:t>
            </a:r>
            <a:r>
              <a:rPr lang="en-US" altLang="en-US" sz="3600" b="1" dirty="0">
                <a:solidFill>
                  <a:srgbClr val="9D323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(cornea)</a:t>
            </a:r>
          </a:p>
        </p:txBody>
      </p:sp>
      <p:sp>
        <p:nvSpPr>
          <p:cNvPr id="17412" name="TextBox 7"/>
          <p:cNvSpPr txBox="1">
            <a:spLocks noChangeArrowheads="1"/>
          </p:cNvSpPr>
          <p:nvPr/>
        </p:nvSpPr>
        <p:spPr bwMode="auto">
          <a:xfrm>
            <a:off x="107950" y="981075"/>
            <a:ext cx="8664551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buFont typeface="Arial" charset="0"/>
              <a:buChar char="-"/>
            </a:pPr>
            <a:r>
              <a:rPr lang="en-GB" altLang="en-US" sz="2000" i="1" dirty="0" smtClean="0">
                <a:latin typeface="Comic Sans MS" pitchFamily="66" charset="0"/>
              </a:rPr>
              <a:t> Completely transparent</a:t>
            </a:r>
            <a:r>
              <a:rPr lang="en-US" altLang="en-US" sz="2000" i="1" dirty="0">
                <a:latin typeface="Comic Sans MS" pitchFamily="66" charset="0"/>
              </a:rPr>
              <a:t/>
            </a:r>
            <a:br>
              <a:rPr lang="en-US" altLang="en-US" sz="2000" i="1" dirty="0">
                <a:latin typeface="Comic Sans MS" pitchFamily="66" charset="0"/>
              </a:rPr>
            </a:br>
            <a:r>
              <a:rPr lang="en-US" altLang="en-US" sz="2000" i="1" dirty="0">
                <a:latin typeface="Comic Sans MS" pitchFamily="66" charset="0"/>
              </a:rPr>
              <a:t>- </a:t>
            </a:r>
            <a:r>
              <a:rPr lang="en-GB" altLang="en-US" sz="2000" i="1" dirty="0" smtClean="0">
                <a:latin typeface="Comic Sans MS" pitchFamily="66" charset="0"/>
              </a:rPr>
              <a:t>Without blood or lymphatic vessels</a:t>
            </a:r>
            <a:endParaRPr lang="en-US" altLang="en-US" sz="2000" i="1" dirty="0">
              <a:latin typeface="Comic Sans MS" pitchFamily="66" charset="0"/>
            </a:endParaRPr>
          </a:p>
          <a:p>
            <a:pPr eaLnBrk="1" hangingPunct="1"/>
            <a:r>
              <a:rPr lang="en-US" altLang="en-US" sz="2000" i="1" dirty="0">
                <a:latin typeface="Comic Sans MS" pitchFamily="66" charset="0"/>
              </a:rPr>
              <a:t/>
            </a:r>
            <a:br>
              <a:rPr lang="en-US" altLang="en-US" sz="2000" i="1" dirty="0">
                <a:latin typeface="Comic Sans MS" pitchFamily="66" charset="0"/>
              </a:rPr>
            </a:br>
            <a:r>
              <a:rPr lang="en-US" altLang="en-US" sz="2000" i="1" dirty="0">
                <a:latin typeface="Comic Sans MS" pitchFamily="66" charset="0"/>
              </a:rPr>
              <a:t>- </a:t>
            </a:r>
            <a:r>
              <a:rPr lang="en-GB" altLang="en-US" sz="2000" i="1" dirty="0" smtClean="0">
                <a:latin typeface="Comic Sans MS" pitchFamily="66" charset="0"/>
              </a:rPr>
              <a:t>Cells of </a:t>
            </a:r>
            <a:r>
              <a:rPr lang="en-GB" altLang="en-US" sz="2000" i="1" dirty="0" err="1" smtClean="0">
                <a:latin typeface="Comic Sans MS" pitchFamily="66" charset="0"/>
              </a:rPr>
              <a:t>endothelim</a:t>
            </a:r>
            <a:r>
              <a:rPr lang="en-US" altLang="en-US" sz="2000" i="1" dirty="0" smtClean="0">
                <a:latin typeface="Comic Sans MS" pitchFamily="66" charset="0"/>
              </a:rPr>
              <a:t> </a:t>
            </a:r>
            <a:r>
              <a:rPr lang="en-US" altLang="en-US" sz="2000" i="1" dirty="0" smtClean="0">
                <a:latin typeface="Comic Sans MS" pitchFamily="66" charset="0"/>
              </a:rPr>
              <a:t>that lines the posterior surface of cornea, </a:t>
            </a:r>
            <a:br>
              <a:rPr lang="en-US" altLang="en-US" sz="2000" i="1" dirty="0" smtClean="0">
                <a:latin typeface="Comic Sans MS" pitchFamily="66" charset="0"/>
              </a:rPr>
            </a:br>
            <a:r>
              <a:rPr lang="en-US" altLang="en-US" sz="2000" i="1" dirty="0" smtClean="0">
                <a:latin typeface="Comic Sans MS" pitchFamily="66" charset="0"/>
              </a:rPr>
              <a:t>  are as </a:t>
            </a:r>
            <a:r>
              <a:rPr lang="en-US" altLang="en-US" sz="2000" i="1" dirty="0" smtClean="0">
                <a:latin typeface="Comic Sans MS" pitchFamily="66" charset="0"/>
              </a:rPr>
              <a:t>a pump, </a:t>
            </a:r>
            <a:r>
              <a:rPr lang="en-GB" altLang="en-US" sz="2000" i="1" dirty="0" smtClean="0">
                <a:latin typeface="Comic Sans MS" pitchFamily="66" charset="0"/>
              </a:rPr>
              <a:t>which </a:t>
            </a:r>
            <a:r>
              <a:rPr lang="en-GB" altLang="en-US" sz="2000" i="1" dirty="0">
                <a:latin typeface="Comic Sans MS" pitchFamily="66" charset="0"/>
              </a:rPr>
              <a:t>supplies the cornea with oxygen and </a:t>
            </a:r>
            <a:r>
              <a:rPr lang="en-GB" altLang="en-US" sz="2000" i="1" dirty="0" smtClean="0">
                <a:latin typeface="Comic Sans MS" pitchFamily="66" charset="0"/>
              </a:rPr>
              <a:t/>
            </a:r>
            <a:br>
              <a:rPr lang="en-GB" altLang="en-US" sz="2000" i="1" dirty="0" smtClean="0">
                <a:latin typeface="Comic Sans MS" pitchFamily="66" charset="0"/>
              </a:rPr>
            </a:br>
            <a:r>
              <a:rPr lang="en-GB" altLang="en-US" sz="2000" i="1" dirty="0" smtClean="0">
                <a:latin typeface="Comic Sans MS" pitchFamily="66" charset="0"/>
              </a:rPr>
              <a:t>  also removes fluid</a:t>
            </a:r>
            <a:r>
              <a:rPr lang="en-US" altLang="en-US" sz="2000" i="1" dirty="0">
                <a:latin typeface="Comic Sans MS" pitchFamily="66" charset="0"/>
              </a:rPr>
              <a:t/>
            </a:r>
            <a:br>
              <a:rPr lang="en-US" altLang="en-US" sz="2000" i="1" dirty="0">
                <a:latin typeface="Comic Sans MS" pitchFamily="66" charset="0"/>
              </a:rPr>
            </a:br>
            <a:r>
              <a:rPr lang="en-US" altLang="en-US" sz="2000" i="1" dirty="0">
                <a:latin typeface="Comic Sans MS" pitchFamily="66" charset="0"/>
              </a:rPr>
              <a:t>- </a:t>
            </a:r>
            <a:r>
              <a:rPr lang="en-GB" altLang="en-US" sz="2000" i="1" dirty="0">
                <a:latin typeface="Comic Sans MS" pitchFamily="66" charset="0"/>
              </a:rPr>
              <a:t>The tear film also supplies </a:t>
            </a:r>
            <a:r>
              <a:rPr lang="en-GB" altLang="en-US" sz="2000" i="1" dirty="0" smtClean="0">
                <a:latin typeface="Comic Sans MS" pitchFamily="66" charset="0"/>
              </a:rPr>
              <a:t>cornea with oxygen </a:t>
            </a:r>
            <a:r>
              <a:rPr lang="en-GB" altLang="en-US" sz="2000" i="1" dirty="0" smtClean="0">
                <a:latin typeface="Comic Sans MS" pitchFamily="66" charset="0"/>
              </a:rPr>
              <a:t>and </a:t>
            </a:r>
            <a:r>
              <a:rPr lang="en-GB" altLang="en-US" sz="2000" i="1" dirty="0">
                <a:latin typeface="Comic Sans MS" pitchFamily="66" charset="0"/>
              </a:rPr>
              <a:t>keeps the corneal </a:t>
            </a:r>
            <a:endParaRPr lang="en-GB" altLang="en-US" sz="2000" i="1" dirty="0" smtClean="0">
              <a:latin typeface="Comic Sans MS" pitchFamily="66" charset="0"/>
            </a:endParaRPr>
          </a:p>
          <a:p>
            <a:pPr eaLnBrk="1" hangingPunct="1"/>
            <a:r>
              <a:rPr lang="en-GB" altLang="en-US" sz="2000" i="1" dirty="0">
                <a:latin typeface="Comic Sans MS" pitchFamily="66" charset="0"/>
              </a:rPr>
              <a:t> </a:t>
            </a:r>
            <a:r>
              <a:rPr lang="en-GB" altLang="en-US" sz="2000" i="1" dirty="0" smtClean="0">
                <a:latin typeface="Comic Sans MS" pitchFamily="66" charset="0"/>
              </a:rPr>
              <a:t> surface </a:t>
            </a:r>
            <a:r>
              <a:rPr lang="en-GB" altLang="en-US" sz="2000" i="1" dirty="0">
                <a:latin typeface="Comic Sans MS" pitchFamily="66" charset="0"/>
              </a:rPr>
              <a:t>smooth and clean</a:t>
            </a:r>
            <a:r>
              <a:rPr lang="en-US" altLang="en-US" sz="2000" i="1" dirty="0">
                <a:latin typeface="Comic Sans MS" pitchFamily="66" charset="0"/>
              </a:rPr>
              <a:t/>
            </a:r>
            <a:br>
              <a:rPr lang="en-US" altLang="en-US" sz="2000" i="1" dirty="0">
                <a:latin typeface="Comic Sans MS" pitchFamily="66" charset="0"/>
              </a:rPr>
            </a:br>
            <a:endParaRPr lang="en-US" sz="2000" dirty="0">
              <a:latin typeface="Comic Sans MS" pitchFamily="66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Box 2"/>
          <p:cNvSpPr txBox="1">
            <a:spLocks noChangeArrowheads="1"/>
          </p:cNvSpPr>
          <p:nvPr/>
        </p:nvSpPr>
        <p:spPr bwMode="auto">
          <a:xfrm>
            <a:off x="4572000" y="428625"/>
            <a:ext cx="346601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en-GB" altLang="en-US" sz="3600" b="1" dirty="0" smtClean="0">
                <a:solidFill>
                  <a:srgbClr val="9D323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Sclera</a:t>
            </a:r>
            <a:r>
              <a:rPr lang="en-US" altLang="en-US" sz="3600" b="1" dirty="0" smtClean="0">
                <a:solidFill>
                  <a:srgbClr val="9D323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 </a:t>
            </a:r>
            <a:r>
              <a:rPr lang="en-US" altLang="en-US" sz="3600" b="1" dirty="0">
                <a:solidFill>
                  <a:srgbClr val="9D323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(sclera)</a:t>
            </a:r>
          </a:p>
        </p:txBody>
      </p:sp>
      <p:sp>
        <p:nvSpPr>
          <p:cNvPr id="18435" name="TextBox 8"/>
          <p:cNvSpPr txBox="1">
            <a:spLocks noChangeArrowheads="1"/>
          </p:cNvSpPr>
          <p:nvPr/>
        </p:nvSpPr>
        <p:spPr bwMode="auto">
          <a:xfrm>
            <a:off x="357188" y="1214438"/>
            <a:ext cx="5572359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en-US" sz="2000" dirty="0">
                <a:latin typeface="Comic Sans MS" pitchFamily="66" charset="0"/>
              </a:rPr>
              <a:t>- t</a:t>
            </a:r>
            <a:r>
              <a:rPr lang="en-US" altLang="en-US" sz="2000" dirty="0" smtClean="0">
                <a:latin typeface="Comic Sans MS" pitchFamily="66" charset="0"/>
              </a:rPr>
              <a:t>he posterior 4/5 of </a:t>
            </a:r>
            <a:r>
              <a:rPr lang="en-GB" altLang="en-US" sz="2000" dirty="0" smtClean="0">
                <a:latin typeface="Comic Sans MS" pitchFamily="66" charset="0"/>
              </a:rPr>
              <a:t>tunica </a:t>
            </a:r>
            <a:r>
              <a:rPr lang="en-GB" altLang="en-US" sz="2000" dirty="0" err="1">
                <a:latin typeface="Comic Sans MS" pitchFamily="66" charset="0"/>
              </a:rPr>
              <a:t>fibrosae</a:t>
            </a:r>
            <a:r>
              <a:rPr lang="en-GB" altLang="en-US" sz="2000" dirty="0">
                <a:latin typeface="Comic Sans MS" pitchFamily="66" charset="0"/>
              </a:rPr>
              <a:t> </a:t>
            </a:r>
            <a:r>
              <a:rPr lang="en-GB" altLang="en-US" sz="2000" dirty="0" err="1">
                <a:latin typeface="Comic Sans MS" pitchFamily="66" charset="0"/>
              </a:rPr>
              <a:t>bulbi</a:t>
            </a:r>
            <a:endParaRPr lang="en-GB" altLang="en-US" sz="2000" dirty="0">
              <a:latin typeface="Comic Sans MS" pitchFamily="66" charset="0"/>
            </a:endParaRPr>
          </a:p>
          <a:p>
            <a:pPr eaLnBrk="1" hangingPunct="1"/>
            <a:r>
              <a:rPr lang="en-US" altLang="en-US" sz="2000" dirty="0" smtClean="0">
                <a:latin typeface="Comic Sans MS" pitchFamily="66" charset="0"/>
              </a:rPr>
              <a:t>- </a:t>
            </a:r>
            <a:r>
              <a:rPr lang="en-GB" altLang="en-US" sz="2000" dirty="0" smtClean="0">
                <a:latin typeface="Comic Sans MS" pitchFamily="66" charset="0"/>
              </a:rPr>
              <a:t>opaque</a:t>
            </a:r>
            <a:r>
              <a:rPr lang="en-US" altLang="en-US" sz="2000" dirty="0">
                <a:latin typeface="Comic Sans MS" pitchFamily="66" charset="0"/>
              </a:rPr>
              <a:t/>
            </a:r>
            <a:br>
              <a:rPr lang="en-US" altLang="en-US" sz="2000" dirty="0">
                <a:latin typeface="Comic Sans MS" pitchFamily="66" charset="0"/>
              </a:rPr>
            </a:br>
            <a:r>
              <a:rPr lang="en-US" altLang="en-US" sz="2000" dirty="0">
                <a:latin typeface="Comic Sans MS" pitchFamily="66" charset="0"/>
              </a:rPr>
              <a:t>- </a:t>
            </a:r>
            <a:r>
              <a:rPr lang="en-GB" altLang="en-US" sz="2000" dirty="0">
                <a:latin typeface="Comic Sans MS" pitchFamily="66" charset="0"/>
              </a:rPr>
              <a:t>protects the </a:t>
            </a:r>
            <a:r>
              <a:rPr lang="en-GB" altLang="en-US" sz="2000" dirty="0" smtClean="0">
                <a:latin typeface="Comic Sans MS" pitchFamily="66" charset="0"/>
              </a:rPr>
              <a:t>content </a:t>
            </a:r>
            <a:r>
              <a:rPr lang="en-GB" altLang="en-US" sz="2000" dirty="0">
                <a:latin typeface="Comic Sans MS" pitchFamily="66" charset="0"/>
              </a:rPr>
              <a:t>of the eye </a:t>
            </a:r>
            <a:endParaRPr lang="en-GB" altLang="en-US" sz="2000" dirty="0" smtClean="0">
              <a:latin typeface="Comic Sans MS" pitchFamily="66" charset="0"/>
            </a:endParaRPr>
          </a:p>
          <a:p>
            <a:pPr eaLnBrk="1" hangingPunct="1"/>
            <a:r>
              <a:rPr lang="en-GB" altLang="en-US" sz="2000" dirty="0" smtClean="0">
                <a:latin typeface="Comic Sans MS" pitchFamily="66" charset="0"/>
              </a:rPr>
              <a:t>- </a:t>
            </a:r>
            <a:r>
              <a:rPr lang="en-GB" altLang="en-US" sz="2000" dirty="0">
                <a:latin typeface="Comic Sans MS" pitchFamily="66" charset="0"/>
              </a:rPr>
              <a:t>serves to attach the muscles of the eyeball</a:t>
            </a:r>
            <a:endParaRPr lang="en-US" altLang="en-US" sz="2000" dirty="0">
              <a:latin typeface="Comic Sans MS" pitchFamily="66" charset="0"/>
            </a:endParaRPr>
          </a:p>
        </p:txBody>
      </p:sp>
      <p:pic>
        <p:nvPicPr>
          <p:cNvPr id="18436" name="Picture 2"/>
          <p:cNvPicPr>
            <a:picLocks noChangeAspect="1" noChangeArrowheads="1"/>
          </p:cNvPicPr>
          <p:nvPr/>
        </p:nvPicPr>
        <p:blipFill>
          <a:blip r:embed="rId2" cstate="print"/>
          <a:srcRect l="25195" t="27187" r="28516" b="20313"/>
          <a:stretch>
            <a:fillRect/>
          </a:stretch>
        </p:blipFill>
        <p:spPr bwMode="auto">
          <a:xfrm>
            <a:off x="3500438" y="2932113"/>
            <a:ext cx="5360987" cy="380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7"/>
          <p:cNvPicPr>
            <a:picLocks noChangeAspect="1" noChangeArrowheads="1"/>
          </p:cNvPicPr>
          <p:nvPr/>
        </p:nvPicPr>
        <p:blipFill>
          <a:blip r:embed="rId2" cstate="print"/>
          <a:srcRect l="23955" t="15324" r="36983" b="30156"/>
          <a:stretch>
            <a:fillRect/>
          </a:stretch>
        </p:blipFill>
        <p:spPr bwMode="auto">
          <a:xfrm>
            <a:off x="4572000" y="1714500"/>
            <a:ext cx="4238625" cy="3697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3" name="TextBox 2"/>
          <p:cNvSpPr txBox="1">
            <a:spLocks noChangeArrowheads="1"/>
          </p:cNvSpPr>
          <p:nvPr/>
        </p:nvSpPr>
        <p:spPr bwMode="auto">
          <a:xfrm>
            <a:off x="4572000" y="428625"/>
            <a:ext cx="346601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en-GB" altLang="en-US" sz="3600" b="1" dirty="0" smtClean="0">
                <a:solidFill>
                  <a:srgbClr val="9D323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Sclera </a:t>
            </a:r>
            <a:r>
              <a:rPr lang="en-US" altLang="en-US" sz="3600" b="1" dirty="0" smtClean="0">
                <a:solidFill>
                  <a:srgbClr val="9D323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(sclera</a:t>
            </a:r>
            <a:r>
              <a:rPr lang="en-US" altLang="en-US" sz="3600" b="1" dirty="0">
                <a:solidFill>
                  <a:srgbClr val="9D323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)</a:t>
            </a:r>
          </a:p>
        </p:txBody>
      </p:sp>
      <p:sp>
        <p:nvSpPr>
          <p:cNvPr id="19460" name="TextBox 4"/>
          <p:cNvSpPr txBox="1">
            <a:spLocks noChangeArrowheads="1"/>
          </p:cNvSpPr>
          <p:nvPr/>
        </p:nvSpPr>
        <p:spPr bwMode="auto">
          <a:xfrm>
            <a:off x="285750" y="1571625"/>
            <a:ext cx="7100021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en-US" sz="2000" dirty="0">
                <a:latin typeface="Comic Sans MS" pitchFamily="66" charset="0"/>
              </a:rPr>
              <a:t>1) </a:t>
            </a:r>
            <a:r>
              <a:rPr lang="en-GB" altLang="en-US" sz="2000" dirty="0" smtClean="0">
                <a:latin typeface="Comic Sans MS" pitchFamily="66" charset="0"/>
              </a:rPr>
              <a:t>Opening for cornea attachment </a:t>
            </a:r>
            <a:r>
              <a:rPr lang="en-US" altLang="en-US" sz="2000" dirty="0" smtClean="0">
                <a:latin typeface="Comic Sans MS" pitchFamily="66" charset="0"/>
              </a:rPr>
              <a:t>(</a:t>
            </a:r>
            <a:r>
              <a:rPr lang="en-US" altLang="en-US" sz="2000" dirty="0" err="1" smtClean="0">
                <a:latin typeface="Comic Sans MS" pitchFamily="66" charset="0"/>
              </a:rPr>
              <a:t>rima</a:t>
            </a:r>
            <a:r>
              <a:rPr lang="en-US" altLang="en-US" sz="2000" dirty="0" smtClean="0">
                <a:latin typeface="Comic Sans MS" pitchFamily="66" charset="0"/>
              </a:rPr>
              <a:t> </a:t>
            </a:r>
            <a:r>
              <a:rPr lang="en-US" altLang="en-US" sz="2000" dirty="0" err="1">
                <a:latin typeface="Comic Sans MS" pitchFamily="66" charset="0"/>
              </a:rPr>
              <a:t>cornealis</a:t>
            </a:r>
            <a:r>
              <a:rPr lang="en-US" altLang="en-US" sz="2000" dirty="0">
                <a:latin typeface="Comic Sans MS" pitchFamily="66" charset="0"/>
              </a:rPr>
              <a:t> </a:t>
            </a:r>
            <a:r>
              <a:rPr lang="en-US" altLang="en-US" sz="2000" dirty="0" err="1">
                <a:latin typeface="Comic Sans MS" pitchFamily="66" charset="0"/>
              </a:rPr>
              <a:t>sclerae</a:t>
            </a:r>
            <a:r>
              <a:rPr lang="en-US" altLang="en-US" sz="2000" dirty="0">
                <a:latin typeface="Comic Sans MS" pitchFamily="66" charset="0"/>
              </a:rPr>
              <a:t>)</a:t>
            </a:r>
          </a:p>
          <a:p>
            <a:pPr eaLnBrk="1" hangingPunct="1"/>
            <a:r>
              <a:rPr lang="en-US" altLang="en-US" sz="2000" dirty="0">
                <a:latin typeface="Comic Sans MS" pitchFamily="66" charset="0"/>
              </a:rPr>
              <a:t>2) </a:t>
            </a:r>
            <a:r>
              <a:rPr lang="en-GB" altLang="en-US" sz="2000" dirty="0" smtClean="0">
                <a:latin typeface="Comic Sans MS" pitchFamily="66" charset="0"/>
              </a:rPr>
              <a:t>Opening for</a:t>
            </a:r>
            <a:r>
              <a:rPr lang="en-US" altLang="en-US" sz="2000" dirty="0" smtClean="0">
                <a:latin typeface="Comic Sans MS" pitchFamily="66" charset="0"/>
              </a:rPr>
              <a:t>: </a:t>
            </a:r>
            <a:r>
              <a:rPr lang="en-US" altLang="en-US" sz="2000" dirty="0">
                <a:latin typeface="Comic Sans MS" pitchFamily="66" charset="0"/>
              </a:rPr>
              <a:t/>
            </a:r>
            <a:br>
              <a:rPr lang="en-US" altLang="en-US" sz="2000" dirty="0">
                <a:latin typeface="Comic Sans MS" pitchFamily="66" charset="0"/>
              </a:rPr>
            </a:br>
            <a:r>
              <a:rPr lang="en-US" altLang="en-US" sz="2000" dirty="0">
                <a:latin typeface="Comic Sans MS" pitchFamily="66" charset="0"/>
              </a:rPr>
              <a:t>     - n. </a:t>
            </a:r>
            <a:r>
              <a:rPr lang="en-US" altLang="en-US" sz="2000" dirty="0" err="1">
                <a:latin typeface="Comic Sans MS" pitchFamily="66" charset="0"/>
              </a:rPr>
              <a:t>opticus</a:t>
            </a:r>
            <a:r>
              <a:rPr lang="en-US" altLang="en-US" sz="2000" dirty="0">
                <a:latin typeface="Comic Sans MS" pitchFamily="66" charset="0"/>
              </a:rPr>
              <a:t/>
            </a:r>
            <a:br>
              <a:rPr lang="en-US" altLang="en-US" sz="2000" dirty="0">
                <a:latin typeface="Comic Sans MS" pitchFamily="66" charset="0"/>
              </a:rPr>
            </a:br>
            <a:r>
              <a:rPr lang="en-US" altLang="en-US" sz="2000" dirty="0">
                <a:latin typeface="Comic Sans MS" pitchFamily="66" charset="0"/>
              </a:rPr>
              <a:t>     - a. et v. </a:t>
            </a:r>
            <a:r>
              <a:rPr lang="en-US" altLang="en-US" sz="2000" dirty="0" err="1">
                <a:latin typeface="Comic Sans MS" pitchFamily="66" charset="0"/>
              </a:rPr>
              <a:t>centralis</a:t>
            </a:r>
            <a:r>
              <a:rPr lang="en-US" altLang="en-US" sz="2000" dirty="0">
                <a:latin typeface="Comic Sans MS" pitchFamily="66" charset="0"/>
              </a:rPr>
              <a:t> retinae</a:t>
            </a:r>
            <a:br>
              <a:rPr lang="en-US" altLang="en-US" sz="2000" dirty="0">
                <a:latin typeface="Comic Sans MS" pitchFamily="66" charset="0"/>
              </a:rPr>
            </a:br>
            <a:r>
              <a:rPr lang="en-US" altLang="en-US" sz="2000" dirty="0">
                <a:latin typeface="Comic Sans MS" pitchFamily="66" charset="0"/>
              </a:rPr>
              <a:t>3) </a:t>
            </a:r>
            <a:r>
              <a:rPr lang="en-GB" altLang="en-US" sz="2000" dirty="0" smtClean="0">
                <a:latin typeface="Comic Sans MS" pitchFamily="66" charset="0"/>
              </a:rPr>
              <a:t>Openings for</a:t>
            </a:r>
            <a:r>
              <a:rPr lang="en-US" altLang="en-US" sz="2000" dirty="0" smtClean="0">
                <a:latin typeface="Comic Sans MS" pitchFamily="66" charset="0"/>
              </a:rPr>
              <a:t>:</a:t>
            </a:r>
            <a:r>
              <a:rPr lang="en-US" altLang="en-US" sz="2000" dirty="0">
                <a:latin typeface="Comic Sans MS" pitchFamily="66" charset="0"/>
              </a:rPr>
              <a:t/>
            </a:r>
            <a:br>
              <a:rPr lang="en-US" altLang="en-US" sz="2000" dirty="0">
                <a:latin typeface="Comic Sans MS" pitchFamily="66" charset="0"/>
              </a:rPr>
            </a:br>
            <a:r>
              <a:rPr lang="en-US" altLang="en-US" sz="2000" dirty="0">
                <a:latin typeface="Comic Sans MS" pitchFamily="66" charset="0"/>
              </a:rPr>
              <a:t>     - </a:t>
            </a:r>
            <a:r>
              <a:rPr lang="en-US" altLang="en-US" sz="2000" dirty="0" err="1">
                <a:latin typeface="Comic Sans MS" pitchFamily="66" charset="0"/>
              </a:rPr>
              <a:t>aa</a:t>
            </a:r>
            <a:r>
              <a:rPr lang="en-US" altLang="en-US" sz="2000" dirty="0">
                <a:latin typeface="Comic Sans MS" pitchFamily="66" charset="0"/>
              </a:rPr>
              <a:t>. </a:t>
            </a:r>
            <a:r>
              <a:rPr lang="en-US" altLang="en-US" sz="2000" dirty="0" err="1">
                <a:latin typeface="Comic Sans MS" pitchFamily="66" charset="0"/>
              </a:rPr>
              <a:t>ciliares</a:t>
            </a:r>
            <a:r>
              <a:rPr lang="en-US" altLang="en-US" sz="2000" dirty="0">
                <a:latin typeface="Comic Sans MS" pitchFamily="66" charset="0"/>
              </a:rPr>
              <a:t> </a:t>
            </a:r>
            <a:r>
              <a:rPr lang="en-US" altLang="en-US" sz="2000" dirty="0" err="1">
                <a:latin typeface="Comic Sans MS" pitchFamily="66" charset="0"/>
              </a:rPr>
              <a:t>posteriores</a:t>
            </a:r>
            <a:r>
              <a:rPr lang="en-US" altLang="en-US" sz="2000" dirty="0">
                <a:latin typeface="Comic Sans MS" pitchFamily="66" charset="0"/>
              </a:rPr>
              <a:t> </a:t>
            </a:r>
            <a:r>
              <a:rPr lang="en-US" altLang="en-US" sz="2000" dirty="0" err="1">
                <a:latin typeface="Comic Sans MS" pitchFamily="66" charset="0"/>
              </a:rPr>
              <a:t>breves</a:t>
            </a:r>
            <a:r>
              <a:rPr lang="en-US" altLang="en-US" sz="2000" dirty="0">
                <a:latin typeface="Comic Sans MS" pitchFamily="66" charset="0"/>
              </a:rPr>
              <a:t/>
            </a:r>
            <a:br>
              <a:rPr lang="en-US" altLang="en-US" sz="2000" dirty="0">
                <a:latin typeface="Comic Sans MS" pitchFamily="66" charset="0"/>
              </a:rPr>
            </a:br>
            <a:r>
              <a:rPr lang="en-US" altLang="en-US" sz="2000" dirty="0">
                <a:latin typeface="Comic Sans MS" pitchFamily="66" charset="0"/>
              </a:rPr>
              <a:t>     - </a:t>
            </a:r>
            <a:r>
              <a:rPr lang="en-US" altLang="en-US" sz="2000" dirty="0" err="1">
                <a:latin typeface="Comic Sans MS" pitchFamily="66" charset="0"/>
              </a:rPr>
              <a:t>nn</a:t>
            </a:r>
            <a:r>
              <a:rPr lang="en-US" altLang="en-US" sz="2000" dirty="0">
                <a:latin typeface="Comic Sans MS" pitchFamily="66" charset="0"/>
              </a:rPr>
              <a:t>. </a:t>
            </a:r>
            <a:r>
              <a:rPr lang="en-US" altLang="en-US" sz="2000" dirty="0" err="1">
                <a:latin typeface="Comic Sans MS" pitchFamily="66" charset="0"/>
              </a:rPr>
              <a:t>ciliares</a:t>
            </a:r>
            <a:r>
              <a:rPr lang="en-US" altLang="en-US" sz="2000" dirty="0">
                <a:latin typeface="Comic Sans MS" pitchFamily="66" charset="0"/>
              </a:rPr>
              <a:t> </a:t>
            </a:r>
            <a:r>
              <a:rPr lang="en-US" altLang="en-US" sz="2000" dirty="0" err="1">
                <a:latin typeface="Comic Sans MS" pitchFamily="66" charset="0"/>
              </a:rPr>
              <a:t>breves</a:t>
            </a:r>
            <a:r>
              <a:rPr lang="en-US" altLang="en-US" sz="2000" dirty="0">
                <a:latin typeface="Comic Sans MS" pitchFamily="66" charset="0"/>
              </a:rPr>
              <a:t>      (15-20)</a:t>
            </a:r>
          </a:p>
          <a:p>
            <a:pPr eaLnBrk="1" hangingPunct="1"/>
            <a:r>
              <a:rPr lang="en-US" altLang="en-US" sz="2000" dirty="0">
                <a:latin typeface="Comic Sans MS" pitchFamily="66" charset="0"/>
              </a:rPr>
              <a:t>4) </a:t>
            </a:r>
            <a:r>
              <a:rPr lang="en-GB" altLang="en-US" sz="2000" dirty="0" smtClean="0">
                <a:latin typeface="Comic Sans MS" pitchFamily="66" charset="0"/>
              </a:rPr>
              <a:t>Openings for</a:t>
            </a:r>
            <a:r>
              <a:rPr lang="en-US" altLang="en-US" sz="2000" dirty="0" smtClean="0">
                <a:latin typeface="Comic Sans MS" pitchFamily="66" charset="0"/>
              </a:rPr>
              <a:t>:</a:t>
            </a:r>
            <a:r>
              <a:rPr lang="en-US" altLang="en-US" sz="2000" dirty="0">
                <a:latin typeface="Comic Sans MS" pitchFamily="66" charset="0"/>
              </a:rPr>
              <a:t/>
            </a:r>
            <a:br>
              <a:rPr lang="en-US" altLang="en-US" sz="2000" dirty="0">
                <a:latin typeface="Comic Sans MS" pitchFamily="66" charset="0"/>
              </a:rPr>
            </a:br>
            <a:r>
              <a:rPr lang="en-US" altLang="en-US" sz="2000" dirty="0">
                <a:latin typeface="Comic Sans MS" pitchFamily="66" charset="0"/>
              </a:rPr>
              <a:t>     - </a:t>
            </a:r>
            <a:r>
              <a:rPr lang="en-US" altLang="en-US" sz="2000" dirty="0" err="1">
                <a:latin typeface="Comic Sans MS" pitchFamily="66" charset="0"/>
              </a:rPr>
              <a:t>aa</a:t>
            </a:r>
            <a:r>
              <a:rPr lang="en-US" altLang="en-US" sz="2000" dirty="0">
                <a:latin typeface="Comic Sans MS" pitchFamily="66" charset="0"/>
              </a:rPr>
              <a:t>. </a:t>
            </a:r>
            <a:r>
              <a:rPr lang="en-US" altLang="en-US" sz="2000" dirty="0" err="1">
                <a:latin typeface="Comic Sans MS" pitchFamily="66" charset="0"/>
              </a:rPr>
              <a:t>ciliares</a:t>
            </a:r>
            <a:r>
              <a:rPr lang="en-US" altLang="en-US" sz="2000" dirty="0">
                <a:latin typeface="Comic Sans MS" pitchFamily="66" charset="0"/>
              </a:rPr>
              <a:t> </a:t>
            </a:r>
            <a:r>
              <a:rPr lang="en-US" altLang="en-US" sz="2000" dirty="0" err="1">
                <a:latin typeface="Comic Sans MS" pitchFamily="66" charset="0"/>
              </a:rPr>
              <a:t>posteriores</a:t>
            </a:r>
            <a:r>
              <a:rPr lang="en-US" altLang="en-US" sz="2000" dirty="0">
                <a:latin typeface="Comic Sans MS" pitchFamily="66" charset="0"/>
              </a:rPr>
              <a:t> </a:t>
            </a:r>
            <a:r>
              <a:rPr lang="en-US" altLang="en-US" sz="2000" dirty="0" err="1">
                <a:latin typeface="Comic Sans MS" pitchFamily="66" charset="0"/>
              </a:rPr>
              <a:t>longae</a:t>
            </a:r>
            <a:r>
              <a:rPr lang="en-US" altLang="en-US" sz="2000" dirty="0">
                <a:latin typeface="Comic Sans MS" pitchFamily="66" charset="0"/>
              </a:rPr>
              <a:t/>
            </a:r>
            <a:br>
              <a:rPr lang="en-US" altLang="en-US" sz="2000" dirty="0">
                <a:latin typeface="Comic Sans MS" pitchFamily="66" charset="0"/>
              </a:rPr>
            </a:br>
            <a:r>
              <a:rPr lang="en-US" altLang="en-US" sz="2000" dirty="0">
                <a:latin typeface="Comic Sans MS" pitchFamily="66" charset="0"/>
              </a:rPr>
              <a:t>     - </a:t>
            </a:r>
            <a:r>
              <a:rPr lang="en-US" altLang="en-US" sz="2000" dirty="0" err="1">
                <a:latin typeface="Comic Sans MS" pitchFamily="66" charset="0"/>
              </a:rPr>
              <a:t>nn</a:t>
            </a:r>
            <a:r>
              <a:rPr lang="en-US" altLang="en-US" sz="2000" dirty="0">
                <a:latin typeface="Comic Sans MS" pitchFamily="66" charset="0"/>
              </a:rPr>
              <a:t>. </a:t>
            </a:r>
            <a:r>
              <a:rPr lang="en-US" altLang="en-US" sz="2000" dirty="0" err="1">
                <a:latin typeface="Comic Sans MS" pitchFamily="66" charset="0"/>
              </a:rPr>
              <a:t>ciliares</a:t>
            </a:r>
            <a:r>
              <a:rPr lang="en-US" altLang="en-US" sz="2000" dirty="0">
                <a:latin typeface="Comic Sans MS" pitchFamily="66" charset="0"/>
              </a:rPr>
              <a:t> </a:t>
            </a:r>
            <a:r>
              <a:rPr lang="en-US" altLang="en-US" sz="2000" dirty="0" err="1">
                <a:latin typeface="Comic Sans MS" pitchFamily="66" charset="0"/>
              </a:rPr>
              <a:t>longi</a:t>
            </a:r>
            <a:endParaRPr lang="en-US" altLang="en-US" sz="2000" dirty="0">
              <a:latin typeface="Comic Sans MS" pitchFamily="66" charset="0"/>
            </a:endParaRPr>
          </a:p>
          <a:p>
            <a:pPr eaLnBrk="1" hangingPunct="1"/>
            <a:r>
              <a:rPr lang="en-US" altLang="en-US" sz="2000" dirty="0">
                <a:latin typeface="Comic Sans MS" pitchFamily="66" charset="0"/>
              </a:rPr>
              <a:t>5) </a:t>
            </a:r>
            <a:r>
              <a:rPr lang="en-GB" altLang="en-US" sz="2000" dirty="0" smtClean="0">
                <a:latin typeface="Comic Sans MS" pitchFamily="66" charset="0"/>
              </a:rPr>
              <a:t>Openings for </a:t>
            </a:r>
            <a:r>
              <a:rPr lang="en-US" altLang="en-US" sz="2000" dirty="0" smtClean="0">
                <a:latin typeface="Comic Sans MS" pitchFamily="66" charset="0"/>
              </a:rPr>
              <a:t>vv</a:t>
            </a:r>
            <a:r>
              <a:rPr lang="en-US" altLang="en-US" sz="2000" dirty="0">
                <a:latin typeface="Comic Sans MS" pitchFamily="66" charset="0"/>
              </a:rPr>
              <a:t>. </a:t>
            </a:r>
            <a:r>
              <a:rPr lang="en-US" altLang="en-US" sz="2000" dirty="0" err="1">
                <a:latin typeface="Comic Sans MS" pitchFamily="66" charset="0"/>
              </a:rPr>
              <a:t>vorticosae</a:t>
            </a:r>
            <a:r>
              <a:rPr lang="en-US" altLang="en-US" sz="2000" dirty="0">
                <a:latin typeface="Comic Sans MS" pitchFamily="66" charset="0"/>
              </a:rPr>
              <a:t/>
            </a:r>
            <a:br>
              <a:rPr lang="en-US" altLang="en-US" sz="2000" dirty="0">
                <a:latin typeface="Comic Sans MS" pitchFamily="66" charset="0"/>
              </a:rPr>
            </a:br>
            <a:r>
              <a:rPr lang="en-US" altLang="en-US" sz="2000" dirty="0">
                <a:latin typeface="Comic Sans MS" pitchFamily="66" charset="0"/>
              </a:rPr>
              <a:t>6) </a:t>
            </a:r>
            <a:r>
              <a:rPr lang="en-GB" altLang="en-US" sz="2000" dirty="0">
                <a:latin typeface="Comic Sans MS" pitchFamily="66" charset="0"/>
              </a:rPr>
              <a:t>Openings for</a:t>
            </a:r>
            <a:r>
              <a:rPr lang="en-US" altLang="en-US" sz="2000" dirty="0" smtClean="0">
                <a:latin typeface="Comic Sans MS" pitchFamily="66" charset="0"/>
              </a:rPr>
              <a:t>  </a:t>
            </a:r>
            <a:r>
              <a:rPr lang="en-US" altLang="en-US" sz="2000" dirty="0" err="1">
                <a:latin typeface="Comic Sans MS" pitchFamily="66" charset="0"/>
              </a:rPr>
              <a:t>aa</a:t>
            </a:r>
            <a:r>
              <a:rPr lang="en-US" altLang="en-US" sz="2000" dirty="0">
                <a:latin typeface="Comic Sans MS" pitchFamily="66" charset="0"/>
              </a:rPr>
              <a:t>. </a:t>
            </a:r>
            <a:r>
              <a:rPr lang="en-US" altLang="en-US" sz="2000" dirty="0" err="1">
                <a:latin typeface="Comic Sans MS" pitchFamily="66" charset="0"/>
              </a:rPr>
              <a:t>ciliares</a:t>
            </a:r>
            <a:r>
              <a:rPr lang="en-US" altLang="en-US" sz="2000" dirty="0">
                <a:latin typeface="Comic Sans MS" pitchFamily="66" charset="0"/>
              </a:rPr>
              <a:t> </a:t>
            </a:r>
            <a:r>
              <a:rPr lang="en-US" altLang="en-US" sz="2000" dirty="0" err="1">
                <a:latin typeface="Comic Sans MS" pitchFamily="66" charset="0"/>
              </a:rPr>
              <a:t>anteriores</a:t>
            </a:r>
            <a:r>
              <a:rPr lang="en-US" altLang="en-US" sz="2000" dirty="0">
                <a:latin typeface="Comic Sans MS" pitchFamily="66" charset="0"/>
              </a:rPr>
              <a:t> (5-6)</a:t>
            </a:r>
          </a:p>
        </p:txBody>
      </p:sp>
      <p:sp>
        <p:nvSpPr>
          <p:cNvPr id="19461" name="Right Brace 6"/>
          <p:cNvSpPr>
            <a:spLocks/>
          </p:cNvSpPr>
          <p:nvPr/>
        </p:nvSpPr>
        <p:spPr bwMode="auto">
          <a:xfrm>
            <a:off x="3214688" y="4357688"/>
            <a:ext cx="142875" cy="214312"/>
          </a:xfrm>
          <a:prstGeom prst="rightBrace">
            <a:avLst>
              <a:gd name="adj1" fmla="val 8333"/>
              <a:gd name="adj2" fmla="val 50000"/>
            </a:avLst>
          </a:prstGeom>
          <a:noFill/>
          <a:ln w="25400">
            <a:solidFill>
              <a:srgbClr val="9D3232"/>
            </a:solidFill>
            <a:round/>
            <a:headEnd/>
            <a:tailEnd/>
          </a:ln>
        </p:spPr>
        <p:txBody>
          <a:bodyPr anchor="ctr"/>
          <a:lstStyle/>
          <a:p>
            <a:pPr algn="ctr" eaLnBrk="1" hangingPunct="1"/>
            <a:endParaRPr lang="en-US">
              <a:latin typeface="Verdana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Box 2"/>
          <p:cNvSpPr txBox="1">
            <a:spLocks noChangeArrowheads="1"/>
          </p:cNvSpPr>
          <p:nvPr/>
        </p:nvSpPr>
        <p:spPr bwMode="auto">
          <a:xfrm>
            <a:off x="2500313" y="428625"/>
            <a:ext cx="346601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en-GB" altLang="en-US" sz="3600" b="1" dirty="0" smtClean="0">
                <a:solidFill>
                  <a:srgbClr val="9D323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Sclera</a:t>
            </a:r>
            <a:r>
              <a:rPr lang="en-US" altLang="en-US" sz="3600" b="1" dirty="0" smtClean="0">
                <a:solidFill>
                  <a:srgbClr val="9D323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 </a:t>
            </a:r>
            <a:r>
              <a:rPr lang="en-US" altLang="en-US" sz="3600" b="1" dirty="0">
                <a:solidFill>
                  <a:srgbClr val="9D323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(sclera)</a:t>
            </a:r>
          </a:p>
        </p:txBody>
      </p:sp>
      <p:sp>
        <p:nvSpPr>
          <p:cNvPr id="20483" name="TextBox 4"/>
          <p:cNvSpPr txBox="1">
            <a:spLocks noChangeArrowheads="1"/>
          </p:cNvSpPr>
          <p:nvPr/>
        </p:nvSpPr>
        <p:spPr bwMode="auto">
          <a:xfrm>
            <a:off x="21123" y="1074956"/>
            <a:ext cx="9122877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lang="en-US" altLang="en-US" sz="2000" dirty="0">
                <a:latin typeface="Comic Sans MS" pitchFamily="66" charset="0"/>
              </a:rPr>
              <a:t>- </a:t>
            </a:r>
            <a:r>
              <a:rPr lang="en-US" altLang="en-US" sz="2000" dirty="0" smtClean="0">
                <a:latin typeface="Comic Sans MS" pitchFamily="66" charset="0"/>
              </a:rPr>
              <a:t>In anterior part of sclera, </a:t>
            </a:r>
            <a:r>
              <a:rPr lang="en-GB" altLang="en-US" sz="2000" dirty="0" smtClean="0">
                <a:latin typeface="Comic Sans MS" pitchFamily="66" charset="0"/>
              </a:rPr>
              <a:t>around</a:t>
            </a:r>
            <a:r>
              <a:rPr lang="en-US" altLang="en-US" sz="2000" dirty="0" smtClean="0">
                <a:latin typeface="Comic Sans MS" pitchFamily="66" charset="0"/>
              </a:rPr>
              <a:t> </a:t>
            </a:r>
            <a:r>
              <a:rPr lang="en-US" altLang="en-US" sz="2000" dirty="0" err="1" smtClean="0">
                <a:latin typeface="Comic Sans MS" pitchFamily="66" charset="0"/>
              </a:rPr>
              <a:t>limbus</a:t>
            </a:r>
            <a:r>
              <a:rPr lang="en-US" altLang="en-US" sz="2000" dirty="0" smtClean="0">
                <a:latin typeface="Comic Sans MS" pitchFamily="66" charset="0"/>
              </a:rPr>
              <a:t> </a:t>
            </a:r>
            <a:r>
              <a:rPr lang="en-US" altLang="en-US" sz="2000" dirty="0" err="1" smtClean="0">
                <a:latin typeface="Comic Sans MS" pitchFamily="66" charset="0"/>
              </a:rPr>
              <a:t>corneae</a:t>
            </a:r>
            <a:r>
              <a:rPr lang="en-US" altLang="en-US" sz="2000" dirty="0">
                <a:latin typeface="Comic Sans MS" pitchFamily="66" charset="0"/>
              </a:rPr>
              <a:t> </a:t>
            </a:r>
            <a:r>
              <a:rPr lang="en-US" altLang="en-US" sz="2000" dirty="0" smtClean="0">
                <a:latin typeface="Comic Sans MS" pitchFamily="66" charset="0"/>
              </a:rPr>
              <a:t>(border of cornea)</a:t>
            </a:r>
            <a:endParaRPr lang="en-US" altLang="en-US" sz="2000" dirty="0">
              <a:latin typeface="Comic Sans MS" pitchFamily="66" charset="0"/>
            </a:endParaRPr>
          </a:p>
          <a:p>
            <a:pPr eaLnBrk="1" hangingPunct="1"/>
            <a:r>
              <a:rPr lang="en-US" altLang="en-US" sz="2000" dirty="0">
                <a:latin typeface="Comic Sans MS" pitchFamily="66" charset="0"/>
              </a:rPr>
              <a:t> </a:t>
            </a:r>
            <a:r>
              <a:rPr lang="en-GB" altLang="en-US" sz="2000" dirty="0" smtClean="0">
                <a:latin typeface="Comic Sans MS" pitchFamily="66" charset="0"/>
              </a:rPr>
              <a:t>there is important </a:t>
            </a:r>
            <a:r>
              <a:rPr lang="en-GB" altLang="en-US" sz="2000" b="1" dirty="0" smtClean="0">
                <a:latin typeface="Comic Sans MS" pitchFamily="66" charset="0"/>
              </a:rPr>
              <a:t>venous sinus of the sclera </a:t>
            </a:r>
            <a:r>
              <a:rPr lang="en-US" altLang="en-US" sz="2000" b="1" dirty="0" smtClean="0">
                <a:latin typeface="Comic Sans MS" pitchFamily="66" charset="0"/>
              </a:rPr>
              <a:t>– </a:t>
            </a:r>
            <a:r>
              <a:rPr lang="en-GB" altLang="en-US" sz="2000" b="1" dirty="0" err="1" smtClean="0">
                <a:latin typeface="Comic Sans MS" pitchFamily="66" charset="0"/>
              </a:rPr>
              <a:t>Schlemm’s</a:t>
            </a:r>
            <a:r>
              <a:rPr lang="en-GB" altLang="en-US" sz="2000" b="1" dirty="0" smtClean="0">
                <a:latin typeface="Comic Sans MS" pitchFamily="66" charset="0"/>
              </a:rPr>
              <a:t> canal</a:t>
            </a:r>
            <a:r>
              <a:rPr lang="en-US" altLang="en-US" sz="2000" b="1" dirty="0">
                <a:latin typeface="Comic Sans MS" pitchFamily="66" charset="0"/>
              </a:rPr>
              <a:t/>
            </a:r>
            <a:br>
              <a:rPr lang="en-US" altLang="en-US" sz="2000" b="1" dirty="0">
                <a:latin typeface="Comic Sans MS" pitchFamily="66" charset="0"/>
              </a:rPr>
            </a:br>
            <a:r>
              <a:rPr lang="en-US" altLang="en-US" sz="2000" b="1" dirty="0">
                <a:latin typeface="Comic Sans MS" pitchFamily="66" charset="0"/>
              </a:rPr>
              <a:t> (sinus </a:t>
            </a:r>
            <a:r>
              <a:rPr lang="en-US" altLang="en-US" sz="2000" b="1" dirty="0" err="1">
                <a:latin typeface="Comic Sans MS" pitchFamily="66" charset="0"/>
              </a:rPr>
              <a:t>venosus</a:t>
            </a:r>
            <a:r>
              <a:rPr lang="en-US" altLang="en-US" sz="2000" b="1" dirty="0">
                <a:latin typeface="Comic Sans MS" pitchFamily="66" charset="0"/>
              </a:rPr>
              <a:t> </a:t>
            </a:r>
            <a:r>
              <a:rPr lang="en-US" altLang="en-US" sz="2000" b="1" dirty="0" err="1">
                <a:latin typeface="Comic Sans MS" pitchFamily="66" charset="0"/>
              </a:rPr>
              <a:t>sclerae</a:t>
            </a:r>
            <a:r>
              <a:rPr lang="en-US" altLang="en-US" sz="2000" b="1" dirty="0">
                <a:latin typeface="Comic Sans MS" pitchFamily="66" charset="0"/>
              </a:rPr>
              <a:t> – </a:t>
            </a:r>
            <a:r>
              <a:rPr lang="en-US" altLang="en-US" sz="2000" b="1" dirty="0" err="1">
                <a:latin typeface="Comic Sans MS" pitchFamily="66" charset="0"/>
              </a:rPr>
              <a:t>canalis</a:t>
            </a:r>
            <a:r>
              <a:rPr lang="en-US" altLang="en-US" sz="2000" b="1" dirty="0">
                <a:latin typeface="Comic Sans MS" pitchFamily="66" charset="0"/>
              </a:rPr>
              <a:t> </a:t>
            </a:r>
            <a:r>
              <a:rPr lang="en-US" altLang="en-US" sz="2000" b="1" dirty="0" err="1">
                <a:latin typeface="Comic Sans MS" pitchFamily="66" charset="0"/>
              </a:rPr>
              <a:t>Schlemmi</a:t>
            </a:r>
            <a:r>
              <a:rPr lang="en-US" altLang="en-US" sz="2000" b="1" dirty="0">
                <a:latin typeface="Comic Sans MS" pitchFamily="66" charset="0"/>
              </a:rPr>
              <a:t>)</a:t>
            </a:r>
            <a:r>
              <a:rPr lang="en-US" sz="2000" b="1" dirty="0">
                <a:latin typeface="Comic Sans MS" pitchFamily="66" charset="0"/>
              </a:rPr>
              <a:t>, </a:t>
            </a:r>
            <a:r>
              <a:rPr lang="en-US" sz="2000" dirty="0" smtClean="0">
                <a:latin typeface="Comic Sans MS" pitchFamily="66" charset="0"/>
              </a:rPr>
              <a:t>t</a:t>
            </a:r>
            <a:r>
              <a:rPr lang="en-GB" altLang="en-US" sz="2000" dirty="0" smtClean="0">
                <a:latin typeface="Comic Sans MS" pitchFamily="66" charset="0"/>
              </a:rPr>
              <a:t>he </a:t>
            </a:r>
            <a:r>
              <a:rPr lang="en-GB" altLang="en-US" sz="2000" dirty="0">
                <a:latin typeface="Comic Sans MS" pitchFamily="66" charset="0"/>
              </a:rPr>
              <a:t>canal through which the </a:t>
            </a:r>
            <a:r>
              <a:rPr lang="en-GB" altLang="en-US" sz="2000" dirty="0" smtClean="0">
                <a:latin typeface="Comic Sans MS" pitchFamily="66" charset="0"/>
              </a:rPr>
              <a:t/>
            </a:r>
            <a:br>
              <a:rPr lang="en-GB" altLang="en-US" sz="2000" dirty="0" smtClean="0">
                <a:latin typeface="Comic Sans MS" pitchFamily="66" charset="0"/>
              </a:rPr>
            </a:br>
            <a:r>
              <a:rPr lang="en-GB" altLang="en-US" sz="2000" dirty="0" smtClean="0">
                <a:latin typeface="Comic Sans MS" pitchFamily="66" charset="0"/>
              </a:rPr>
              <a:t> aqueous humour (</a:t>
            </a:r>
            <a:r>
              <a:rPr lang="en-GB" altLang="en-US" sz="2000" dirty="0" err="1" smtClean="0">
                <a:latin typeface="Comic Sans MS" pitchFamily="66" charset="0"/>
              </a:rPr>
              <a:t>humor</a:t>
            </a:r>
            <a:r>
              <a:rPr lang="en-GB" altLang="en-US" sz="2000" dirty="0" smtClean="0">
                <a:latin typeface="Comic Sans MS" pitchFamily="66" charset="0"/>
              </a:rPr>
              <a:t> </a:t>
            </a:r>
            <a:r>
              <a:rPr lang="en-GB" altLang="en-US" sz="2000" dirty="0" err="1">
                <a:latin typeface="Comic Sans MS" pitchFamily="66" charset="0"/>
              </a:rPr>
              <a:t>aquosus</a:t>
            </a:r>
            <a:r>
              <a:rPr lang="en-GB" altLang="en-US" sz="2000" dirty="0">
                <a:latin typeface="Comic Sans MS" pitchFamily="66" charset="0"/>
              </a:rPr>
              <a:t>) flows from the eye into the </a:t>
            </a:r>
            <a:r>
              <a:rPr lang="en-GB" altLang="en-US" sz="2000" dirty="0" smtClean="0">
                <a:latin typeface="Comic Sans MS" pitchFamily="66" charset="0"/>
              </a:rPr>
              <a:t>venous</a:t>
            </a:r>
            <a:br>
              <a:rPr lang="en-GB" altLang="en-US" sz="2000" dirty="0" smtClean="0">
                <a:latin typeface="Comic Sans MS" pitchFamily="66" charset="0"/>
              </a:rPr>
            </a:br>
            <a:r>
              <a:rPr lang="en-GB" altLang="en-US" sz="2000" dirty="0" smtClean="0">
                <a:latin typeface="Comic Sans MS" pitchFamily="66" charset="0"/>
              </a:rPr>
              <a:t> system</a:t>
            </a:r>
            <a:endParaRPr lang="en-US" altLang="en-US" sz="2000" dirty="0">
              <a:latin typeface="Comic Sans MS" pitchFamily="66" charset="0"/>
            </a:endParaRPr>
          </a:p>
        </p:txBody>
      </p:sp>
      <p:pic>
        <p:nvPicPr>
          <p:cNvPr id="20484" name="Picture 2" descr="glaucom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6375" y="2565400"/>
            <a:ext cx="6391275" cy="427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1"/>
          <p:cNvSpPr>
            <a:spLocks noChangeArrowheads="1"/>
          </p:cNvSpPr>
          <p:nvPr/>
        </p:nvSpPr>
        <p:spPr bwMode="auto">
          <a:xfrm>
            <a:off x="36512" y="857250"/>
            <a:ext cx="9107487" cy="52937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lang="en-US" altLang="en-US" dirty="0">
                <a:latin typeface="Comic Sans MS" pitchFamily="66" charset="0"/>
              </a:rPr>
              <a:t/>
            </a:r>
            <a:br>
              <a:rPr lang="en-US" altLang="en-US" dirty="0">
                <a:latin typeface="Comic Sans MS" pitchFamily="66" charset="0"/>
              </a:rPr>
            </a:br>
            <a:r>
              <a:rPr lang="en-US" altLang="en-US" sz="2000" b="1" dirty="0">
                <a:latin typeface="Comic Sans MS" pitchFamily="66" charset="0"/>
              </a:rPr>
              <a:t>- </a:t>
            </a:r>
            <a:r>
              <a:rPr lang="en-US" altLang="en-US" sz="2000" b="1" dirty="0" smtClean="0">
                <a:latin typeface="Comic Sans MS" pitchFamily="66" charset="0"/>
              </a:rPr>
              <a:t>It is </a:t>
            </a:r>
            <a:r>
              <a:rPr lang="en-GB" altLang="en-US" sz="2000" b="1" dirty="0">
                <a:latin typeface="Comic Sans MS" pitchFamily="66" charset="0"/>
              </a:rPr>
              <a:t>t</a:t>
            </a:r>
            <a:r>
              <a:rPr lang="en-GB" altLang="en-US" sz="2000" b="1" dirty="0" smtClean="0">
                <a:latin typeface="Comic Sans MS" pitchFamily="66" charset="0"/>
              </a:rPr>
              <a:t>he </a:t>
            </a:r>
            <a:r>
              <a:rPr lang="en-GB" altLang="en-US" sz="2000" b="1" dirty="0">
                <a:latin typeface="Comic Sans MS" pitchFamily="66" charset="0"/>
              </a:rPr>
              <a:t>anterior part of the </a:t>
            </a:r>
            <a:r>
              <a:rPr lang="en-GB" altLang="en-US" sz="2000" b="1" dirty="0" smtClean="0">
                <a:latin typeface="Comic Sans MS" pitchFamily="66" charset="0"/>
              </a:rPr>
              <a:t>vascular layer, </a:t>
            </a:r>
            <a:r>
              <a:rPr lang="en-GB" altLang="en-US" sz="2000" b="1" dirty="0">
                <a:latin typeface="Comic Sans MS" pitchFamily="66" charset="0"/>
              </a:rPr>
              <a:t>lying in the </a:t>
            </a:r>
            <a:r>
              <a:rPr lang="en-GB" altLang="en-US" sz="2000" b="1" dirty="0" smtClean="0">
                <a:latin typeface="Comic Sans MS" pitchFamily="66" charset="0"/>
              </a:rPr>
              <a:t>frontal</a:t>
            </a:r>
          </a:p>
          <a:p>
            <a:pPr eaLnBrk="1" hangingPunct="1"/>
            <a:r>
              <a:rPr lang="en-GB" altLang="en-US" sz="2000" b="1" dirty="0">
                <a:latin typeface="Comic Sans MS" pitchFamily="66" charset="0"/>
              </a:rPr>
              <a:t> </a:t>
            </a:r>
            <a:r>
              <a:rPr lang="en-GB" altLang="en-US" sz="2000" b="1" dirty="0" smtClean="0">
                <a:latin typeface="Comic Sans MS" pitchFamily="66" charset="0"/>
              </a:rPr>
              <a:t> plane, behind </a:t>
            </a:r>
            <a:r>
              <a:rPr lang="en-GB" altLang="en-US" sz="2000" b="1" dirty="0">
                <a:latin typeface="Comic Sans MS" pitchFamily="66" charset="0"/>
              </a:rPr>
              <a:t>the cornea, and in front of the </a:t>
            </a:r>
            <a:r>
              <a:rPr lang="en-GB" altLang="en-US" sz="2000" b="1" dirty="0" smtClean="0">
                <a:latin typeface="Comic Sans MS" pitchFamily="66" charset="0"/>
              </a:rPr>
              <a:t>lens.</a:t>
            </a:r>
          </a:p>
          <a:p>
            <a:pPr eaLnBrk="1" hangingPunct="1"/>
            <a:r>
              <a:rPr lang="en-GB" altLang="en-US" sz="2000" b="1" dirty="0" smtClean="0">
                <a:latin typeface="Comic Sans MS" pitchFamily="66" charset="0"/>
              </a:rPr>
              <a:t>- The </a:t>
            </a:r>
            <a:r>
              <a:rPr lang="en-GB" altLang="en-US" sz="2000" b="1" dirty="0" err="1" smtClean="0">
                <a:latin typeface="Comic Sans MS" pitchFamily="66" charset="0"/>
              </a:rPr>
              <a:t>color</a:t>
            </a:r>
            <a:r>
              <a:rPr lang="en-GB" altLang="en-US" sz="2000" b="1" dirty="0" smtClean="0">
                <a:latin typeface="Comic Sans MS" pitchFamily="66" charset="0"/>
              </a:rPr>
              <a:t> of the eye depends </a:t>
            </a:r>
            <a:r>
              <a:rPr lang="en-GB" altLang="en-US" sz="2000" b="1" dirty="0">
                <a:latin typeface="Comic Sans MS" pitchFamily="66" charset="0"/>
              </a:rPr>
              <a:t>on the </a:t>
            </a:r>
          </a:p>
          <a:p>
            <a:pPr eaLnBrk="1" hangingPunct="1"/>
            <a:r>
              <a:rPr lang="en-GB" altLang="en-US" sz="2000" b="1" dirty="0" smtClean="0">
                <a:latin typeface="Comic Sans MS" pitchFamily="66" charset="0"/>
              </a:rPr>
              <a:t>   amount </a:t>
            </a:r>
            <a:r>
              <a:rPr lang="en-GB" altLang="en-US" sz="2000" b="1" dirty="0">
                <a:latin typeface="Comic Sans MS" pitchFamily="66" charset="0"/>
              </a:rPr>
              <a:t>of pigment in the cells of the </a:t>
            </a:r>
            <a:endParaRPr lang="en-GB" altLang="en-US" sz="2000" b="1" dirty="0" smtClean="0">
              <a:latin typeface="Comic Sans MS" pitchFamily="66" charset="0"/>
            </a:endParaRPr>
          </a:p>
          <a:p>
            <a:pPr eaLnBrk="1" hangingPunct="1"/>
            <a:r>
              <a:rPr lang="en-GB" altLang="en-US" sz="2000" b="1" dirty="0">
                <a:latin typeface="Comic Sans MS" pitchFamily="66" charset="0"/>
              </a:rPr>
              <a:t> </a:t>
            </a:r>
            <a:r>
              <a:rPr lang="en-GB" altLang="en-US" sz="2000" b="1" dirty="0" smtClean="0">
                <a:latin typeface="Comic Sans MS" pitchFamily="66" charset="0"/>
              </a:rPr>
              <a:t>  </a:t>
            </a:r>
            <a:r>
              <a:rPr lang="en-GB" altLang="en-US" sz="2000" b="1" dirty="0" err="1" smtClean="0">
                <a:latin typeface="Comic Sans MS" pitchFamily="66" charset="0"/>
              </a:rPr>
              <a:t>stroma</a:t>
            </a:r>
            <a:r>
              <a:rPr lang="en-GB" altLang="en-US" sz="2000" b="1" dirty="0" smtClean="0">
                <a:latin typeface="Comic Sans MS" pitchFamily="66" charset="0"/>
              </a:rPr>
              <a:t> </a:t>
            </a:r>
            <a:r>
              <a:rPr lang="en-GB" altLang="en-US" sz="2000" b="1" dirty="0">
                <a:latin typeface="Comic Sans MS" pitchFamily="66" charset="0"/>
              </a:rPr>
              <a:t>of the iris </a:t>
            </a:r>
            <a:endParaRPr lang="en-GB" altLang="en-US" sz="2000" b="1" dirty="0" smtClean="0">
              <a:latin typeface="Comic Sans MS" pitchFamily="66" charset="0"/>
            </a:endParaRPr>
          </a:p>
          <a:p>
            <a:pPr eaLnBrk="1" hangingPunct="1"/>
            <a:r>
              <a:rPr lang="en-GB" altLang="en-US" sz="2000" b="1" dirty="0" smtClean="0">
                <a:latin typeface="Comic Sans MS" pitchFamily="66" charset="0"/>
              </a:rPr>
              <a:t>- Regulates </a:t>
            </a:r>
            <a:r>
              <a:rPr lang="en-GB" altLang="en-US" sz="2000" b="1" dirty="0">
                <a:latin typeface="Comic Sans MS" pitchFamily="66" charset="0"/>
              </a:rPr>
              <a:t>the amount of light that </a:t>
            </a:r>
            <a:endParaRPr lang="en-GB" altLang="en-US" sz="2000" b="1" dirty="0" smtClean="0">
              <a:latin typeface="Comic Sans MS" pitchFamily="66" charset="0"/>
            </a:endParaRPr>
          </a:p>
          <a:p>
            <a:pPr eaLnBrk="1" hangingPunct="1"/>
            <a:r>
              <a:rPr lang="en-GB" altLang="en-US" sz="2000" b="1" dirty="0" smtClean="0">
                <a:latin typeface="Comic Sans MS" pitchFamily="66" charset="0"/>
              </a:rPr>
              <a:t>  enters in the </a:t>
            </a:r>
            <a:r>
              <a:rPr lang="en-GB" altLang="en-US" sz="2000" b="1" dirty="0" err="1" smtClean="0">
                <a:latin typeface="Comic Sans MS" pitchFamily="66" charset="0"/>
              </a:rPr>
              <a:t>eye,through</a:t>
            </a:r>
            <a:r>
              <a:rPr lang="en-GB" altLang="en-US" sz="2000" b="1" dirty="0" smtClean="0">
                <a:latin typeface="Comic Sans MS" pitchFamily="66" charset="0"/>
              </a:rPr>
              <a:t> its opening,</a:t>
            </a:r>
          </a:p>
          <a:p>
            <a:pPr eaLnBrk="1" hangingPunct="1"/>
            <a:r>
              <a:rPr lang="en-GB" altLang="en-US" sz="2000" b="1" dirty="0">
                <a:latin typeface="Comic Sans MS" pitchFamily="66" charset="0"/>
              </a:rPr>
              <a:t> </a:t>
            </a:r>
            <a:r>
              <a:rPr lang="en-GB" altLang="en-US" sz="2000" b="1" dirty="0" smtClean="0">
                <a:latin typeface="Comic Sans MS" pitchFamily="66" charset="0"/>
              </a:rPr>
              <a:t> called </a:t>
            </a:r>
            <a:r>
              <a:rPr lang="en-GB" altLang="en-US" sz="2000" b="1" dirty="0">
                <a:latin typeface="Comic Sans MS" pitchFamily="66" charset="0"/>
              </a:rPr>
              <a:t>the pupil</a:t>
            </a:r>
            <a:r>
              <a:rPr lang="en-US" altLang="en-US" sz="2000" b="1" u="sng" dirty="0" smtClean="0">
                <a:latin typeface="Comic Sans MS" pitchFamily="66" charset="0"/>
              </a:rPr>
              <a:t> (</a:t>
            </a:r>
            <a:r>
              <a:rPr lang="en-US" altLang="en-US" sz="2000" b="1" u="sng" dirty="0" err="1" smtClean="0">
                <a:latin typeface="Comic Sans MS" pitchFamily="66" charset="0"/>
              </a:rPr>
              <a:t>pupilla</a:t>
            </a:r>
            <a:r>
              <a:rPr lang="en-US" altLang="en-US" sz="2000" b="1" u="sng" dirty="0" smtClean="0">
                <a:latin typeface="Comic Sans MS" pitchFamily="66" charset="0"/>
              </a:rPr>
              <a:t>)</a:t>
            </a:r>
            <a:r>
              <a:rPr lang="en-US" altLang="en-US" sz="2000" b="1" dirty="0" smtClean="0">
                <a:latin typeface="Comic Sans MS" pitchFamily="66" charset="0"/>
              </a:rPr>
              <a:t> :</a:t>
            </a:r>
            <a:br>
              <a:rPr lang="en-US" altLang="en-US" sz="2000" b="1" dirty="0" smtClean="0">
                <a:latin typeface="Comic Sans MS" pitchFamily="66" charset="0"/>
              </a:rPr>
            </a:br>
            <a:r>
              <a:rPr lang="en-US" altLang="en-US" sz="2000" b="1" dirty="0" smtClean="0">
                <a:latin typeface="Comic Sans MS" pitchFamily="66" charset="0"/>
              </a:rPr>
              <a:t>    - 3-4mm</a:t>
            </a:r>
            <a:br>
              <a:rPr lang="en-US" altLang="en-US" sz="2000" b="1" dirty="0" smtClean="0">
                <a:latin typeface="Comic Sans MS" pitchFamily="66" charset="0"/>
              </a:rPr>
            </a:br>
            <a:r>
              <a:rPr lang="en-US" altLang="en-US" sz="2000" b="1" dirty="0" smtClean="0">
                <a:latin typeface="Comic Sans MS" pitchFamily="66" charset="0"/>
              </a:rPr>
              <a:t>    - </a:t>
            </a:r>
            <a:r>
              <a:rPr lang="en-GB" altLang="en-US" sz="2000" b="1" dirty="0" smtClean="0">
                <a:latin typeface="Comic Sans MS" pitchFamily="66" charset="0"/>
              </a:rPr>
              <a:t>pupil constriction </a:t>
            </a:r>
            <a:r>
              <a:rPr lang="en-US" altLang="en-US" sz="2000" b="1" dirty="0" smtClean="0">
                <a:latin typeface="Comic Sans MS" pitchFamily="66" charset="0"/>
              </a:rPr>
              <a:t>(</a:t>
            </a:r>
            <a:r>
              <a:rPr lang="en-US" altLang="en-US" sz="2000" b="1" dirty="0" err="1" smtClean="0">
                <a:latin typeface="Comic Sans MS" pitchFamily="66" charset="0"/>
              </a:rPr>
              <a:t>miosis</a:t>
            </a:r>
            <a:r>
              <a:rPr lang="en-US" altLang="en-US" sz="2000" b="1" dirty="0" smtClean="0">
                <a:latin typeface="Comic Sans MS" pitchFamily="66" charset="0"/>
              </a:rPr>
              <a:t>)</a:t>
            </a:r>
            <a:br>
              <a:rPr lang="en-US" altLang="en-US" sz="2000" b="1" dirty="0" smtClean="0">
                <a:latin typeface="Comic Sans MS" pitchFamily="66" charset="0"/>
              </a:rPr>
            </a:br>
            <a:r>
              <a:rPr lang="en-US" altLang="en-US" sz="2000" b="1" dirty="0" smtClean="0">
                <a:latin typeface="Comic Sans MS" pitchFamily="66" charset="0"/>
              </a:rPr>
              <a:t>    - </a:t>
            </a:r>
            <a:r>
              <a:rPr lang="en-GB" altLang="en-US" sz="2000" b="1" dirty="0" smtClean="0">
                <a:latin typeface="Comic Sans MS" pitchFamily="66" charset="0"/>
              </a:rPr>
              <a:t>pupil dilatation </a:t>
            </a:r>
            <a:r>
              <a:rPr lang="en-US" altLang="en-US" sz="2000" b="1" dirty="0" smtClean="0">
                <a:latin typeface="Comic Sans MS" pitchFamily="66" charset="0"/>
              </a:rPr>
              <a:t>(</a:t>
            </a:r>
            <a:r>
              <a:rPr lang="en-US" altLang="en-US" sz="2000" b="1" dirty="0" err="1" smtClean="0">
                <a:latin typeface="Comic Sans MS" pitchFamily="66" charset="0"/>
              </a:rPr>
              <a:t>midriasis</a:t>
            </a:r>
            <a:r>
              <a:rPr lang="en-US" altLang="en-US" sz="2000" b="1" dirty="0" smtClean="0">
                <a:latin typeface="Comic Sans MS" pitchFamily="66" charset="0"/>
              </a:rPr>
              <a:t>)</a:t>
            </a:r>
            <a:br>
              <a:rPr lang="en-US" altLang="en-US" sz="2000" b="1" dirty="0" smtClean="0">
                <a:latin typeface="Comic Sans MS" pitchFamily="66" charset="0"/>
              </a:rPr>
            </a:br>
            <a:r>
              <a:rPr lang="en-US" altLang="en-US" sz="2000" b="1" dirty="0" smtClean="0">
                <a:latin typeface="Comic Sans MS" pitchFamily="66" charset="0"/>
              </a:rPr>
              <a:t/>
            </a:r>
            <a:br>
              <a:rPr lang="en-US" altLang="en-US" sz="2000" b="1" dirty="0" smtClean="0">
                <a:latin typeface="Comic Sans MS" pitchFamily="66" charset="0"/>
              </a:rPr>
            </a:br>
            <a:r>
              <a:rPr lang="en-US" altLang="en-US" sz="2000" dirty="0" smtClean="0">
                <a:latin typeface="Comic Sans MS" pitchFamily="66" charset="0"/>
              </a:rPr>
              <a:t>- </a:t>
            </a:r>
            <a:r>
              <a:rPr lang="en-GB" altLang="en-US" sz="2000" dirty="0">
                <a:latin typeface="Comic Sans MS" pitchFamily="66" charset="0"/>
              </a:rPr>
              <a:t>The iris also includes 2 </a:t>
            </a:r>
            <a:r>
              <a:rPr lang="en-GB" altLang="en-US" sz="2000" dirty="0" smtClean="0">
                <a:latin typeface="Comic Sans MS" pitchFamily="66" charset="0"/>
              </a:rPr>
              <a:t>muscles</a:t>
            </a:r>
            <a:r>
              <a:rPr lang="en-US" altLang="en-US" sz="2000" dirty="0" smtClean="0">
                <a:latin typeface="Comic Sans MS" pitchFamily="66" charset="0"/>
              </a:rPr>
              <a:t>:</a:t>
            </a:r>
          </a:p>
          <a:p>
            <a:pPr eaLnBrk="1" hangingPunct="1"/>
            <a:r>
              <a:rPr lang="en-US" altLang="en-US" sz="2000" dirty="0" smtClean="0">
                <a:latin typeface="Comic Sans MS" pitchFamily="66" charset="0"/>
              </a:rPr>
              <a:t>    </a:t>
            </a:r>
            <a:r>
              <a:rPr lang="en-US" altLang="en-US" sz="2000" dirty="0">
                <a:latin typeface="Comic Sans MS" pitchFamily="66" charset="0"/>
              </a:rPr>
              <a:t>1) </a:t>
            </a:r>
            <a:r>
              <a:rPr lang="en-US" altLang="en-US" sz="2000" b="1" dirty="0">
                <a:latin typeface="Comic Sans MS" pitchFamily="66" charset="0"/>
              </a:rPr>
              <a:t>m.</a:t>
            </a:r>
            <a:r>
              <a:rPr lang="en-GB" altLang="en-US" sz="2000" b="1" dirty="0">
                <a:latin typeface="Comic Sans MS" pitchFamily="66" charset="0"/>
              </a:rPr>
              <a:t> sphincter</a:t>
            </a:r>
            <a:r>
              <a:rPr lang="en-US" altLang="en-US" sz="2000" b="1" dirty="0">
                <a:latin typeface="Comic Sans MS" pitchFamily="66" charset="0"/>
              </a:rPr>
              <a:t> </a:t>
            </a:r>
            <a:r>
              <a:rPr lang="en-US" altLang="en-US" sz="2000" b="1" dirty="0" err="1">
                <a:latin typeface="Comic Sans MS" pitchFamily="66" charset="0"/>
              </a:rPr>
              <a:t>pupillae</a:t>
            </a:r>
            <a:r>
              <a:rPr lang="en-GB" altLang="en-US" sz="2000" dirty="0">
                <a:latin typeface="Comic Sans MS" pitchFamily="66" charset="0"/>
              </a:rPr>
              <a:t>, </a:t>
            </a:r>
            <a:r>
              <a:rPr lang="en-GB" altLang="en-US" sz="2000" dirty="0" smtClean="0">
                <a:latin typeface="Comic Sans MS" pitchFamily="66" charset="0"/>
              </a:rPr>
              <a:t>that </a:t>
            </a:r>
            <a:r>
              <a:rPr lang="en-GB" altLang="en-US" sz="2000" dirty="0">
                <a:latin typeface="Comic Sans MS" pitchFamily="66" charset="0"/>
              </a:rPr>
              <a:t>narrows the pupil under the influence </a:t>
            </a:r>
            <a:r>
              <a:rPr lang="en-GB" altLang="en-US" sz="2000" dirty="0" smtClean="0">
                <a:latin typeface="Comic Sans MS" pitchFamily="66" charset="0"/>
              </a:rPr>
              <a:t>of</a:t>
            </a:r>
          </a:p>
          <a:p>
            <a:pPr eaLnBrk="1" hangingPunct="1"/>
            <a:r>
              <a:rPr lang="en-GB" altLang="en-US" sz="2000" dirty="0">
                <a:latin typeface="Comic Sans MS" pitchFamily="66" charset="0"/>
              </a:rPr>
              <a:t> </a:t>
            </a:r>
            <a:r>
              <a:rPr lang="en-GB" altLang="en-US" sz="2000" dirty="0" smtClean="0">
                <a:latin typeface="Comic Sans MS" pitchFamily="66" charset="0"/>
              </a:rPr>
              <a:t>                                          PSY</a:t>
            </a:r>
            <a:r>
              <a:rPr lang="en-US" altLang="en-US" sz="2000" dirty="0" smtClean="0">
                <a:latin typeface="Comic Sans MS" pitchFamily="66" charset="0"/>
              </a:rPr>
              <a:t>(n. </a:t>
            </a:r>
            <a:r>
              <a:rPr lang="en-US" altLang="en-US" sz="2000" dirty="0" err="1" smtClean="0">
                <a:latin typeface="Comic Sans MS" pitchFamily="66" charset="0"/>
              </a:rPr>
              <a:t>oculomotorius</a:t>
            </a:r>
            <a:r>
              <a:rPr lang="en-US" altLang="en-US" sz="2000" dirty="0" smtClean="0">
                <a:latin typeface="Comic Sans MS" pitchFamily="66" charset="0"/>
              </a:rPr>
              <a:t>, III cranial nerve)</a:t>
            </a:r>
            <a:r>
              <a:rPr lang="en-US" altLang="en-US" sz="2000" dirty="0">
                <a:latin typeface="Comic Sans MS" pitchFamily="66" charset="0"/>
              </a:rPr>
              <a:t/>
            </a:r>
            <a:br>
              <a:rPr lang="en-US" altLang="en-US" sz="2000" dirty="0">
                <a:latin typeface="Comic Sans MS" pitchFamily="66" charset="0"/>
              </a:rPr>
            </a:br>
            <a:r>
              <a:rPr lang="en-US" altLang="en-US" sz="2000" dirty="0">
                <a:latin typeface="Comic Sans MS" pitchFamily="66" charset="0"/>
              </a:rPr>
              <a:t>    2) </a:t>
            </a:r>
            <a:r>
              <a:rPr lang="en-US" altLang="en-US" sz="2000" b="1" dirty="0">
                <a:latin typeface="Comic Sans MS" pitchFamily="66" charset="0"/>
              </a:rPr>
              <a:t>m. dilatator </a:t>
            </a:r>
            <a:r>
              <a:rPr lang="en-US" altLang="en-US" sz="2000" b="1" dirty="0" err="1">
                <a:latin typeface="Comic Sans MS" pitchFamily="66" charset="0"/>
              </a:rPr>
              <a:t>pupillae</a:t>
            </a:r>
            <a:r>
              <a:rPr lang="en-US" altLang="en-US" sz="2000" dirty="0">
                <a:latin typeface="Comic Sans MS" pitchFamily="66" charset="0"/>
              </a:rPr>
              <a:t>, </a:t>
            </a:r>
            <a:r>
              <a:rPr lang="en-GB" altLang="en-US" sz="2000" dirty="0">
                <a:latin typeface="Comic Sans MS" pitchFamily="66" charset="0"/>
              </a:rPr>
              <a:t>that </a:t>
            </a:r>
            <a:r>
              <a:rPr lang="en-GB" altLang="en-US" sz="2000" dirty="0" smtClean="0">
                <a:latin typeface="Comic Sans MS" pitchFamily="66" charset="0"/>
              </a:rPr>
              <a:t>dilates </a:t>
            </a:r>
            <a:r>
              <a:rPr lang="en-GB" altLang="en-US" sz="2000" dirty="0">
                <a:latin typeface="Comic Sans MS" pitchFamily="66" charset="0"/>
              </a:rPr>
              <a:t>the pupil under the influence </a:t>
            </a:r>
            <a:r>
              <a:rPr lang="en-GB" altLang="en-US" sz="2000" dirty="0" smtClean="0">
                <a:latin typeface="Comic Sans MS" pitchFamily="66" charset="0"/>
              </a:rPr>
              <a:t>of SY</a:t>
            </a:r>
            <a:endParaRPr lang="en-US" altLang="en-US" sz="2000" dirty="0">
              <a:latin typeface="Comic Sans MS" pitchFamily="66" charset="0"/>
            </a:endParaRPr>
          </a:p>
        </p:txBody>
      </p:sp>
      <p:sp>
        <p:nvSpPr>
          <p:cNvPr id="12291" name="TextBox 2"/>
          <p:cNvSpPr txBox="1">
            <a:spLocks noChangeArrowheads="1"/>
          </p:cNvSpPr>
          <p:nvPr/>
        </p:nvSpPr>
        <p:spPr bwMode="auto">
          <a:xfrm>
            <a:off x="2500313" y="69850"/>
            <a:ext cx="101181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en-GB" altLang="en-US" sz="3600" b="1" dirty="0" smtClean="0">
                <a:solidFill>
                  <a:srgbClr val="9D323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I</a:t>
            </a:r>
            <a:r>
              <a:rPr lang="en-US" altLang="en-US" sz="3600" b="1" dirty="0" err="1" smtClean="0">
                <a:solidFill>
                  <a:srgbClr val="9D323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ris</a:t>
            </a:r>
            <a:endParaRPr lang="en-US" altLang="en-US" sz="3600" b="1" dirty="0">
              <a:solidFill>
                <a:srgbClr val="9D323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omic Sans MS" pitchFamily="66" charset="0"/>
            </a:endParaRPr>
          </a:p>
        </p:txBody>
      </p:sp>
      <p:pic>
        <p:nvPicPr>
          <p:cNvPr id="21508" name="Picture 4" descr="Blueye.JPG"/>
          <p:cNvPicPr>
            <a:picLocks noChangeAspect="1" noChangeArrowheads="1"/>
          </p:cNvPicPr>
          <p:nvPr/>
        </p:nvPicPr>
        <p:blipFill>
          <a:blip r:embed="rId2" cstate="print"/>
          <a:srcRect l="28552" t="27083" r="27531" b="30208"/>
          <a:stretch>
            <a:fillRect/>
          </a:stretch>
        </p:blipFill>
        <p:spPr bwMode="auto">
          <a:xfrm>
            <a:off x="5292725" y="1771650"/>
            <a:ext cx="3546475" cy="3382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1"/>
          <p:cNvSpPr>
            <a:spLocks noChangeArrowheads="1"/>
          </p:cNvSpPr>
          <p:nvPr/>
        </p:nvSpPr>
        <p:spPr bwMode="auto">
          <a:xfrm>
            <a:off x="214313" y="712788"/>
            <a:ext cx="6877967" cy="22159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lang="en-US" altLang="en-US" dirty="0">
                <a:latin typeface="Comic Sans MS" pitchFamily="66" charset="0"/>
              </a:rPr>
              <a:t/>
            </a:r>
            <a:br>
              <a:rPr lang="en-US" altLang="en-US" dirty="0">
                <a:latin typeface="Comic Sans MS" pitchFamily="66" charset="0"/>
              </a:rPr>
            </a:br>
            <a:r>
              <a:rPr lang="en-US" altLang="en-US" sz="2000" b="1" dirty="0">
                <a:latin typeface="Comic Sans MS" pitchFamily="66" charset="0"/>
              </a:rPr>
              <a:t>1. </a:t>
            </a:r>
            <a:r>
              <a:rPr lang="en-US" altLang="en-US" sz="2000" b="1" dirty="0" err="1">
                <a:latin typeface="Comic Sans MS" pitchFamily="66" charset="0"/>
              </a:rPr>
              <a:t>Facies</a:t>
            </a:r>
            <a:r>
              <a:rPr lang="en-US" altLang="en-US" sz="2000" b="1" dirty="0">
                <a:latin typeface="Comic Sans MS" pitchFamily="66" charset="0"/>
              </a:rPr>
              <a:t> anterior</a:t>
            </a:r>
            <a:br>
              <a:rPr lang="en-US" altLang="en-US" sz="2000" b="1" dirty="0">
                <a:latin typeface="Comic Sans MS" pitchFamily="66" charset="0"/>
              </a:rPr>
            </a:br>
            <a:r>
              <a:rPr lang="en-US" altLang="en-US" sz="2000" b="1" dirty="0">
                <a:latin typeface="Comic Sans MS" pitchFamily="66" charset="0"/>
              </a:rPr>
              <a:t>   </a:t>
            </a:r>
            <a:r>
              <a:rPr lang="en-US" altLang="en-US" sz="2000" dirty="0">
                <a:latin typeface="Comic Sans MS" pitchFamily="66" charset="0"/>
              </a:rPr>
              <a:t>- </a:t>
            </a:r>
            <a:r>
              <a:rPr lang="en-GB" altLang="en-US" sz="2000" dirty="0" smtClean="0">
                <a:latin typeface="Comic Sans MS" pitchFamily="66" charset="0"/>
              </a:rPr>
              <a:t>forms the posterior wall of anterior eye chamber</a:t>
            </a:r>
            <a:r>
              <a:rPr lang="en-US" altLang="en-US" sz="2000" dirty="0">
                <a:latin typeface="Comic Sans MS" pitchFamily="66" charset="0"/>
              </a:rPr>
              <a:t/>
            </a:r>
            <a:br>
              <a:rPr lang="en-US" altLang="en-US" sz="2000" dirty="0">
                <a:latin typeface="Comic Sans MS" pitchFamily="66" charset="0"/>
              </a:rPr>
            </a:br>
            <a:r>
              <a:rPr lang="en-US" altLang="en-US" sz="2000" dirty="0">
                <a:latin typeface="Comic Sans MS" pitchFamily="66" charset="0"/>
              </a:rPr>
              <a:t> </a:t>
            </a:r>
            <a:r>
              <a:rPr lang="en-US" altLang="en-US" sz="2000" b="1" dirty="0">
                <a:latin typeface="Comic Sans MS" pitchFamily="66" charset="0"/>
              </a:rPr>
              <a:t>2. </a:t>
            </a:r>
            <a:r>
              <a:rPr lang="en-US" altLang="en-US" sz="2000" b="1" dirty="0" err="1">
                <a:latin typeface="Comic Sans MS" pitchFamily="66" charset="0"/>
              </a:rPr>
              <a:t>Facies</a:t>
            </a:r>
            <a:r>
              <a:rPr lang="en-US" altLang="en-US" sz="2000" b="1" dirty="0">
                <a:latin typeface="Comic Sans MS" pitchFamily="66" charset="0"/>
              </a:rPr>
              <a:t> posterior</a:t>
            </a:r>
            <a:br>
              <a:rPr lang="en-US" altLang="en-US" sz="2000" b="1" dirty="0">
                <a:latin typeface="Comic Sans MS" pitchFamily="66" charset="0"/>
              </a:rPr>
            </a:br>
            <a:r>
              <a:rPr lang="en-US" altLang="en-US" sz="2000" b="1" dirty="0">
                <a:latin typeface="Comic Sans MS" pitchFamily="66" charset="0"/>
              </a:rPr>
              <a:t>   </a:t>
            </a:r>
            <a:r>
              <a:rPr lang="en-US" altLang="en-US" sz="2000" dirty="0">
                <a:latin typeface="Comic Sans MS" pitchFamily="66" charset="0"/>
              </a:rPr>
              <a:t>- </a:t>
            </a:r>
            <a:r>
              <a:rPr lang="en-GB" altLang="en-US" sz="2000" dirty="0" smtClean="0">
                <a:latin typeface="Comic Sans MS" pitchFamily="66" charset="0"/>
              </a:rPr>
              <a:t>forms the anterior wall of posterior eye chamber</a:t>
            </a:r>
            <a:r>
              <a:rPr lang="en-US" altLang="en-US" sz="2000" dirty="0">
                <a:latin typeface="Comic Sans MS" pitchFamily="66" charset="0"/>
              </a:rPr>
              <a:t/>
            </a:r>
            <a:br>
              <a:rPr lang="en-US" altLang="en-US" sz="2000" dirty="0">
                <a:latin typeface="Comic Sans MS" pitchFamily="66" charset="0"/>
              </a:rPr>
            </a:br>
            <a:r>
              <a:rPr lang="en-US" altLang="en-US" sz="2000" b="1" dirty="0">
                <a:latin typeface="Comic Sans MS" pitchFamily="66" charset="0"/>
              </a:rPr>
              <a:t>3. </a:t>
            </a:r>
            <a:r>
              <a:rPr lang="en-GB" altLang="en-US" sz="2000" b="1" dirty="0" smtClean="0">
                <a:latin typeface="Comic Sans MS" pitchFamily="66" charset="0"/>
              </a:rPr>
              <a:t>Pupillary border </a:t>
            </a:r>
            <a:r>
              <a:rPr lang="en-US" altLang="en-US" sz="2000" b="1" dirty="0" smtClean="0">
                <a:latin typeface="Comic Sans MS" pitchFamily="66" charset="0"/>
              </a:rPr>
              <a:t>(</a:t>
            </a:r>
            <a:r>
              <a:rPr lang="en-US" altLang="en-US" sz="2000" b="1" dirty="0" err="1" smtClean="0">
                <a:latin typeface="Comic Sans MS" pitchFamily="66" charset="0"/>
              </a:rPr>
              <a:t>margo</a:t>
            </a:r>
            <a:r>
              <a:rPr lang="en-US" altLang="en-US" sz="2000" b="1" dirty="0" smtClean="0">
                <a:latin typeface="Comic Sans MS" pitchFamily="66" charset="0"/>
              </a:rPr>
              <a:t> </a:t>
            </a:r>
            <a:r>
              <a:rPr lang="en-US" altLang="en-US" sz="2000" b="1" dirty="0" err="1">
                <a:latin typeface="Comic Sans MS" pitchFamily="66" charset="0"/>
              </a:rPr>
              <a:t>pupillaris</a:t>
            </a:r>
            <a:r>
              <a:rPr lang="en-US" altLang="en-US" sz="2000" b="1" dirty="0">
                <a:latin typeface="Comic Sans MS" pitchFamily="66" charset="0"/>
              </a:rPr>
              <a:t>)</a:t>
            </a:r>
            <a:br>
              <a:rPr lang="en-US" altLang="en-US" sz="2000" b="1" dirty="0">
                <a:latin typeface="Comic Sans MS" pitchFamily="66" charset="0"/>
              </a:rPr>
            </a:br>
            <a:r>
              <a:rPr lang="en-US" altLang="en-US" sz="2000" b="1" dirty="0">
                <a:latin typeface="Comic Sans MS" pitchFamily="66" charset="0"/>
              </a:rPr>
              <a:t>4. </a:t>
            </a:r>
            <a:r>
              <a:rPr lang="en-GB" altLang="en-US" sz="2000" b="1" dirty="0" err="1" smtClean="0">
                <a:latin typeface="Comic Sans MS" pitchFamily="66" charset="0"/>
              </a:rPr>
              <a:t>Ciliary</a:t>
            </a:r>
            <a:r>
              <a:rPr lang="en-GB" altLang="en-US" sz="2000" b="1" dirty="0" smtClean="0">
                <a:latin typeface="Comic Sans MS" pitchFamily="66" charset="0"/>
              </a:rPr>
              <a:t> border</a:t>
            </a:r>
            <a:r>
              <a:rPr lang="en-US" altLang="en-US" sz="2000" b="1" dirty="0" smtClean="0">
                <a:latin typeface="Comic Sans MS" pitchFamily="66" charset="0"/>
              </a:rPr>
              <a:t>(</a:t>
            </a:r>
            <a:r>
              <a:rPr lang="en-US" altLang="en-US" sz="2000" b="1" dirty="0" err="1" smtClean="0">
                <a:latin typeface="Comic Sans MS" pitchFamily="66" charset="0"/>
              </a:rPr>
              <a:t>margo</a:t>
            </a:r>
            <a:r>
              <a:rPr lang="en-US" altLang="en-US" sz="2000" b="1" dirty="0" smtClean="0">
                <a:latin typeface="Comic Sans MS" pitchFamily="66" charset="0"/>
              </a:rPr>
              <a:t> </a:t>
            </a:r>
            <a:r>
              <a:rPr lang="en-US" altLang="en-US" sz="2000" b="1" dirty="0" err="1">
                <a:latin typeface="Comic Sans MS" pitchFamily="66" charset="0"/>
              </a:rPr>
              <a:t>ciliaris</a:t>
            </a:r>
            <a:r>
              <a:rPr lang="en-US" altLang="en-US" sz="2000" b="1" dirty="0">
                <a:latin typeface="Comic Sans MS" pitchFamily="66" charset="0"/>
              </a:rPr>
              <a:t>)</a:t>
            </a:r>
          </a:p>
        </p:txBody>
      </p:sp>
      <p:sp>
        <p:nvSpPr>
          <p:cNvPr id="13315" name="TextBox 2"/>
          <p:cNvSpPr txBox="1">
            <a:spLocks noChangeArrowheads="1"/>
          </p:cNvSpPr>
          <p:nvPr/>
        </p:nvSpPr>
        <p:spPr bwMode="auto">
          <a:xfrm>
            <a:off x="2500313" y="69850"/>
            <a:ext cx="101181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en-GB" altLang="en-US" sz="3600" b="1" dirty="0" smtClean="0">
                <a:solidFill>
                  <a:srgbClr val="9D323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I</a:t>
            </a:r>
            <a:r>
              <a:rPr lang="en-US" altLang="en-US" sz="3600" b="1" dirty="0" err="1" smtClean="0">
                <a:solidFill>
                  <a:srgbClr val="9D323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ris</a:t>
            </a:r>
            <a:endParaRPr lang="en-US" altLang="en-US" sz="3600" b="1" dirty="0">
              <a:solidFill>
                <a:srgbClr val="9D323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omic Sans MS" pitchFamily="66" charset="0"/>
            </a:endParaRPr>
          </a:p>
        </p:txBody>
      </p:sp>
      <p:pic>
        <p:nvPicPr>
          <p:cNvPr id="22532" name="Picture 4"/>
          <p:cNvPicPr>
            <a:picLocks noChangeAspect="1" noChangeArrowheads="1"/>
          </p:cNvPicPr>
          <p:nvPr/>
        </p:nvPicPr>
        <p:blipFill>
          <a:blip r:embed="rId2" cstate="print"/>
          <a:srcRect l="7788" t="6836" r="37869" b="37746"/>
          <a:stretch>
            <a:fillRect/>
          </a:stretch>
        </p:blipFill>
        <p:spPr bwMode="auto">
          <a:xfrm>
            <a:off x="3929063" y="3076575"/>
            <a:ext cx="4770437" cy="364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3" name="Picture 2"/>
          <p:cNvPicPr>
            <a:picLocks noChangeAspect="1" noChangeArrowheads="1"/>
          </p:cNvPicPr>
          <p:nvPr/>
        </p:nvPicPr>
        <p:blipFill>
          <a:blip r:embed="rId3" cstate="print"/>
          <a:srcRect l="60938" t="16441" r="6250" b="33437"/>
          <a:stretch>
            <a:fillRect/>
          </a:stretch>
        </p:blipFill>
        <p:spPr bwMode="auto">
          <a:xfrm>
            <a:off x="714375" y="4143375"/>
            <a:ext cx="2479675" cy="236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1"/>
          <p:cNvSpPr>
            <a:spLocks noChangeArrowheads="1"/>
          </p:cNvSpPr>
          <p:nvPr/>
        </p:nvSpPr>
        <p:spPr bwMode="auto">
          <a:xfrm>
            <a:off x="36513" y="911225"/>
            <a:ext cx="9107487" cy="40626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lang="en-US" altLang="en-US" dirty="0">
                <a:latin typeface="Comic Sans MS" pitchFamily="66" charset="0"/>
              </a:rPr>
              <a:t/>
            </a:r>
            <a:br>
              <a:rPr lang="en-US" altLang="en-US" dirty="0">
                <a:latin typeface="Comic Sans MS" pitchFamily="66" charset="0"/>
              </a:rPr>
            </a:br>
            <a:r>
              <a:rPr lang="en-US" altLang="en-US" sz="2000" b="1" dirty="0">
                <a:latin typeface="Comic Sans MS" pitchFamily="66" charset="0"/>
              </a:rPr>
              <a:t>- </a:t>
            </a:r>
            <a:r>
              <a:rPr lang="en-GB" altLang="en-US" sz="2000" b="1" dirty="0">
                <a:latin typeface="Comic Sans MS" pitchFamily="66" charset="0"/>
              </a:rPr>
              <a:t>The middle, thickest part of the vascular </a:t>
            </a:r>
            <a:r>
              <a:rPr lang="en-GB" altLang="en-US" sz="2000" b="1" dirty="0" smtClean="0">
                <a:latin typeface="Comic Sans MS" pitchFamily="66" charset="0"/>
              </a:rPr>
              <a:t>layer </a:t>
            </a:r>
            <a:r>
              <a:rPr lang="en-GB" altLang="en-US" sz="2000" b="1" dirty="0">
                <a:latin typeface="Comic Sans MS" pitchFamily="66" charset="0"/>
              </a:rPr>
              <a:t>that lies </a:t>
            </a:r>
            <a:r>
              <a:rPr lang="en-GB" altLang="en-US" sz="2000" b="1" dirty="0" smtClean="0">
                <a:latin typeface="Comic Sans MS" pitchFamily="66" charset="0"/>
              </a:rPr>
              <a:t>between</a:t>
            </a:r>
            <a:br>
              <a:rPr lang="en-GB" altLang="en-US" sz="2000" b="1" dirty="0" smtClean="0">
                <a:latin typeface="Comic Sans MS" pitchFamily="66" charset="0"/>
              </a:rPr>
            </a:br>
            <a:r>
              <a:rPr lang="en-GB" altLang="en-US" sz="2000" b="1" dirty="0" smtClean="0">
                <a:latin typeface="Comic Sans MS" pitchFamily="66" charset="0"/>
              </a:rPr>
              <a:t>   the </a:t>
            </a:r>
            <a:r>
              <a:rPr lang="en-GB" altLang="en-US" sz="2000" b="1" dirty="0">
                <a:latin typeface="Comic Sans MS" pitchFamily="66" charset="0"/>
              </a:rPr>
              <a:t>iris and the </a:t>
            </a:r>
            <a:r>
              <a:rPr lang="en-GB" altLang="en-US" sz="2000" b="1" dirty="0" err="1" smtClean="0">
                <a:latin typeface="Comic Sans MS" pitchFamily="66" charset="0"/>
              </a:rPr>
              <a:t>choroidea</a:t>
            </a:r>
            <a:endParaRPr lang="sr-Cyrl-CS" altLang="en-US" sz="2000" b="1" dirty="0">
              <a:latin typeface="Comic Sans MS" pitchFamily="66" charset="0"/>
            </a:endParaRPr>
          </a:p>
          <a:p>
            <a:pPr eaLnBrk="1" hangingPunct="1"/>
            <a:endParaRPr lang="en-US" altLang="en-US" sz="2000" b="1" u="sng" dirty="0">
              <a:latin typeface="Comic Sans MS" pitchFamily="66" charset="0"/>
            </a:endParaRPr>
          </a:p>
          <a:p>
            <a:pPr eaLnBrk="1" hangingPunct="1">
              <a:lnSpc>
                <a:spcPct val="90000"/>
              </a:lnSpc>
              <a:buFont typeface="Arial" charset="0"/>
              <a:buChar char="-"/>
            </a:pPr>
            <a:r>
              <a:rPr lang="en-US" altLang="en-US" sz="2000" b="1" dirty="0">
                <a:latin typeface="Comic Sans MS" pitchFamily="66" charset="0"/>
              </a:rPr>
              <a:t> </a:t>
            </a:r>
            <a:r>
              <a:rPr lang="en-GB" altLang="en-US" sz="2000" b="1" dirty="0">
                <a:latin typeface="Comic Sans MS" pitchFamily="66" charset="0"/>
              </a:rPr>
              <a:t>It has the </a:t>
            </a:r>
            <a:r>
              <a:rPr lang="en-GB" altLang="en-US" sz="2000" b="1" dirty="0" smtClean="0">
                <a:latin typeface="Comic Sans MS" pitchFamily="66" charset="0"/>
              </a:rPr>
              <a:t>shape </a:t>
            </a:r>
            <a:r>
              <a:rPr lang="en-GB" altLang="en-US" sz="2000" b="1" dirty="0">
                <a:latin typeface="Comic Sans MS" pitchFamily="66" charset="0"/>
              </a:rPr>
              <a:t>of a three-sided prismatic ring wider at the </a:t>
            </a:r>
            <a:r>
              <a:rPr lang="en-GB" altLang="en-US" sz="2000" b="1" dirty="0" smtClean="0">
                <a:latin typeface="Comic Sans MS" pitchFamily="66" charset="0"/>
              </a:rPr>
              <a:t>front</a:t>
            </a:r>
            <a:br>
              <a:rPr lang="en-GB" altLang="en-US" sz="2000" b="1" dirty="0" smtClean="0">
                <a:latin typeface="Comic Sans MS" pitchFamily="66" charset="0"/>
              </a:rPr>
            </a:br>
            <a:r>
              <a:rPr lang="en-GB" altLang="en-US" sz="2000" b="1" dirty="0" smtClean="0">
                <a:latin typeface="Comic Sans MS" pitchFamily="66" charset="0"/>
              </a:rPr>
              <a:t>  than </a:t>
            </a:r>
            <a:r>
              <a:rPr lang="en-GB" altLang="en-US" sz="2000" b="1" dirty="0">
                <a:latin typeface="Comic Sans MS" pitchFamily="66" charset="0"/>
              </a:rPr>
              <a:t>at the back</a:t>
            </a:r>
            <a:r>
              <a:rPr lang="en-US" altLang="en-US" sz="2000" b="1" dirty="0">
                <a:latin typeface="Comic Sans MS" pitchFamily="66" charset="0"/>
              </a:rPr>
              <a:t/>
            </a:r>
            <a:br>
              <a:rPr lang="en-US" altLang="en-US" sz="2000" b="1" dirty="0">
                <a:latin typeface="Comic Sans MS" pitchFamily="66" charset="0"/>
              </a:rPr>
            </a:br>
            <a:r>
              <a:rPr lang="en-US" altLang="en-US" sz="2000" b="1" dirty="0">
                <a:latin typeface="Comic Sans MS" pitchFamily="66" charset="0"/>
              </a:rPr>
              <a:t/>
            </a:r>
            <a:br>
              <a:rPr lang="en-US" altLang="en-US" sz="2000" b="1" dirty="0">
                <a:latin typeface="Comic Sans MS" pitchFamily="66" charset="0"/>
              </a:rPr>
            </a:br>
            <a:r>
              <a:rPr lang="en-US" altLang="en-US" sz="2000" b="1" dirty="0">
                <a:latin typeface="Comic Sans MS" pitchFamily="66" charset="0"/>
              </a:rPr>
              <a:t>- </a:t>
            </a:r>
            <a:r>
              <a:rPr lang="en-GB" altLang="en-US" sz="2000" b="1" dirty="0" smtClean="0">
                <a:latin typeface="Comic Sans MS" pitchFamily="66" charset="0"/>
              </a:rPr>
              <a:t>Produce aqueous humour </a:t>
            </a:r>
            <a:r>
              <a:rPr lang="en-US" altLang="en-US" sz="2000" b="1" dirty="0" smtClean="0">
                <a:latin typeface="Comic Sans MS" pitchFamily="66" charset="0"/>
              </a:rPr>
              <a:t>(humor </a:t>
            </a:r>
            <a:r>
              <a:rPr lang="en-US" altLang="en-US" sz="2000" b="1" dirty="0" err="1">
                <a:latin typeface="Comic Sans MS" pitchFamily="66" charset="0"/>
              </a:rPr>
              <a:t>aquosus</a:t>
            </a:r>
            <a:r>
              <a:rPr lang="en-US" altLang="en-US" sz="2000" b="1" dirty="0">
                <a:latin typeface="Comic Sans MS" pitchFamily="66" charset="0"/>
              </a:rPr>
              <a:t>)</a:t>
            </a:r>
            <a:br>
              <a:rPr lang="en-US" altLang="en-US" sz="2000" b="1" dirty="0">
                <a:latin typeface="Comic Sans MS" pitchFamily="66" charset="0"/>
              </a:rPr>
            </a:br>
            <a:r>
              <a:rPr lang="en-US" altLang="en-US" sz="2000" b="1" dirty="0">
                <a:latin typeface="Comic Sans MS" pitchFamily="66" charset="0"/>
              </a:rPr>
              <a:t/>
            </a:r>
            <a:br>
              <a:rPr lang="en-US" altLang="en-US" sz="2000" b="1" dirty="0">
                <a:latin typeface="Comic Sans MS" pitchFamily="66" charset="0"/>
              </a:rPr>
            </a:br>
            <a:r>
              <a:rPr lang="en-US" altLang="en-US" sz="2000" b="1" dirty="0">
                <a:latin typeface="Comic Sans MS" pitchFamily="66" charset="0"/>
              </a:rPr>
              <a:t>- </a:t>
            </a:r>
            <a:r>
              <a:rPr lang="en-GB" altLang="en-US" sz="2000" b="1" dirty="0">
                <a:latin typeface="Comic Sans MS" pitchFamily="66" charset="0"/>
              </a:rPr>
              <a:t>It contains the </a:t>
            </a:r>
            <a:r>
              <a:rPr lang="en-GB" altLang="en-US" sz="2000" b="1" dirty="0" err="1">
                <a:latin typeface="Comic Sans MS" pitchFamily="66" charset="0"/>
              </a:rPr>
              <a:t>ciliary</a:t>
            </a:r>
            <a:r>
              <a:rPr lang="en-GB" altLang="en-US" sz="2000" b="1" dirty="0">
                <a:latin typeface="Comic Sans MS" pitchFamily="66" charset="0"/>
              </a:rPr>
              <a:t> muscle (m. </a:t>
            </a:r>
            <a:r>
              <a:rPr lang="en-GB" altLang="en-US" sz="2000" b="1" dirty="0" err="1" smtClean="0">
                <a:latin typeface="Comic Sans MS" pitchFamily="66" charset="0"/>
              </a:rPr>
              <a:t>ciliaris</a:t>
            </a:r>
            <a:r>
              <a:rPr lang="en-GB" altLang="en-US" sz="2000" b="1" dirty="0">
                <a:latin typeface="Comic Sans MS" pitchFamily="66" charset="0"/>
              </a:rPr>
              <a:t>), </a:t>
            </a:r>
            <a:r>
              <a:rPr lang="en-GB" altLang="en-US" sz="2000" b="1" dirty="0" smtClean="0">
                <a:latin typeface="Comic Sans MS" pitchFamily="66" charset="0"/>
              </a:rPr>
              <a:t>that change the curvature</a:t>
            </a:r>
            <a:br>
              <a:rPr lang="en-GB" altLang="en-US" sz="2000" b="1" dirty="0" smtClean="0">
                <a:latin typeface="Comic Sans MS" pitchFamily="66" charset="0"/>
              </a:rPr>
            </a:br>
            <a:r>
              <a:rPr lang="en-GB" altLang="en-US" sz="2000" b="1" dirty="0" smtClean="0">
                <a:latin typeface="Comic Sans MS" pitchFamily="66" charset="0"/>
              </a:rPr>
              <a:t>  of </a:t>
            </a:r>
            <a:r>
              <a:rPr lang="en-GB" altLang="en-US" sz="2000" b="1" dirty="0">
                <a:latin typeface="Comic Sans MS" pitchFamily="66" charset="0"/>
              </a:rPr>
              <a:t>the lens and </a:t>
            </a:r>
            <a:r>
              <a:rPr lang="en-GB" altLang="en-US" sz="2000" b="1" dirty="0" smtClean="0">
                <a:latin typeface="Comic Sans MS" pitchFamily="66" charset="0"/>
              </a:rPr>
              <a:t>its </a:t>
            </a:r>
            <a:r>
              <a:rPr lang="en-GB" altLang="en-US" sz="2000" b="1" dirty="0">
                <a:latin typeface="Comic Sans MS" pitchFamily="66" charset="0"/>
              </a:rPr>
              <a:t>refractive </a:t>
            </a:r>
            <a:r>
              <a:rPr lang="en-GB" altLang="en-US" sz="2000" b="1" dirty="0" smtClean="0">
                <a:latin typeface="Comic Sans MS" pitchFamily="66" charset="0"/>
              </a:rPr>
              <a:t/>
            </a:r>
            <a:br>
              <a:rPr lang="en-GB" altLang="en-US" sz="2000" b="1" dirty="0" smtClean="0">
                <a:latin typeface="Comic Sans MS" pitchFamily="66" charset="0"/>
              </a:rPr>
            </a:br>
            <a:r>
              <a:rPr lang="en-GB" altLang="en-US" sz="2000" b="1" dirty="0" smtClean="0">
                <a:latin typeface="Comic Sans MS" pitchFamily="66" charset="0"/>
              </a:rPr>
              <a:t>  power, so it </a:t>
            </a:r>
            <a:r>
              <a:rPr lang="en-GB" altLang="en-US" sz="2000" b="1" dirty="0">
                <a:latin typeface="Comic Sans MS" pitchFamily="66" charset="0"/>
              </a:rPr>
              <a:t>has a role in </a:t>
            </a:r>
            <a:r>
              <a:rPr lang="en-GB" altLang="en-US" sz="2000" b="1" dirty="0" smtClean="0">
                <a:latin typeface="Comic Sans MS" pitchFamily="66" charset="0"/>
              </a:rPr>
              <a:t/>
            </a:r>
            <a:br>
              <a:rPr lang="en-GB" altLang="en-US" sz="2000" b="1" dirty="0" smtClean="0">
                <a:latin typeface="Comic Sans MS" pitchFamily="66" charset="0"/>
              </a:rPr>
            </a:br>
            <a:r>
              <a:rPr lang="en-GB" altLang="en-US" sz="2000" b="1" dirty="0" smtClean="0">
                <a:latin typeface="Comic Sans MS" pitchFamily="66" charset="0"/>
              </a:rPr>
              <a:t>  accommodation</a:t>
            </a:r>
            <a:r>
              <a:rPr lang="en-US" altLang="en-US" sz="2000" b="1" dirty="0">
                <a:latin typeface="Comic Sans MS" pitchFamily="66" charset="0"/>
              </a:rPr>
              <a:t/>
            </a:r>
            <a:br>
              <a:rPr lang="en-US" altLang="en-US" sz="2000" b="1" dirty="0">
                <a:latin typeface="Comic Sans MS" pitchFamily="66" charset="0"/>
              </a:rPr>
            </a:br>
            <a:endParaRPr lang="en-US" altLang="en-US" sz="2000" b="1" dirty="0">
              <a:latin typeface="Comic Sans MS" pitchFamily="66" charset="0"/>
            </a:endParaRPr>
          </a:p>
        </p:txBody>
      </p:sp>
      <p:sp>
        <p:nvSpPr>
          <p:cNvPr id="14339" name="TextBox 2"/>
          <p:cNvSpPr txBox="1">
            <a:spLocks noChangeArrowheads="1"/>
          </p:cNvSpPr>
          <p:nvPr/>
        </p:nvSpPr>
        <p:spPr bwMode="auto">
          <a:xfrm>
            <a:off x="755650" y="117475"/>
            <a:ext cx="634019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en-GB" altLang="en-US" sz="3600" b="1" dirty="0" err="1" smtClean="0">
                <a:solidFill>
                  <a:srgbClr val="9D323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Ciliary</a:t>
            </a:r>
            <a:r>
              <a:rPr lang="en-GB" altLang="en-US" sz="3600" b="1" dirty="0" smtClean="0">
                <a:solidFill>
                  <a:srgbClr val="9D323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 body </a:t>
            </a:r>
            <a:r>
              <a:rPr lang="en-US" altLang="en-US" sz="3600" b="1" dirty="0" smtClean="0">
                <a:solidFill>
                  <a:srgbClr val="9D323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(corpus </a:t>
            </a:r>
            <a:r>
              <a:rPr lang="en-US" altLang="en-US" sz="3600" b="1" dirty="0" err="1">
                <a:solidFill>
                  <a:srgbClr val="9D323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ciliare</a:t>
            </a:r>
            <a:r>
              <a:rPr lang="en-US" altLang="en-US" sz="3600" b="1" dirty="0">
                <a:solidFill>
                  <a:srgbClr val="9D323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)</a:t>
            </a:r>
          </a:p>
        </p:txBody>
      </p:sp>
      <p:pic>
        <p:nvPicPr>
          <p:cNvPr id="23556" name="Picture 5" descr="1607a_Eye-MedialView_1"/>
          <p:cNvPicPr>
            <a:picLocks noChangeAspect="1" noChangeArrowheads="1"/>
          </p:cNvPicPr>
          <p:nvPr/>
        </p:nvPicPr>
        <p:blipFill>
          <a:blip r:embed="rId2" cstate="print"/>
          <a:srcRect b="5801"/>
          <a:stretch>
            <a:fillRect/>
          </a:stretch>
        </p:blipFill>
        <p:spPr bwMode="auto">
          <a:xfrm>
            <a:off x="4429125" y="3784600"/>
            <a:ext cx="4662488" cy="300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 cstate="print"/>
          <a:srcRect l="7936" t="7378" r="37685" b="42294"/>
          <a:stretch>
            <a:fillRect/>
          </a:stretch>
        </p:blipFill>
        <p:spPr bwMode="auto">
          <a:xfrm>
            <a:off x="4572000" y="3717925"/>
            <a:ext cx="4508500" cy="312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79" name="Rectangle 1"/>
          <p:cNvSpPr>
            <a:spLocks noChangeArrowheads="1"/>
          </p:cNvSpPr>
          <p:nvPr/>
        </p:nvSpPr>
        <p:spPr bwMode="auto">
          <a:xfrm>
            <a:off x="0" y="712788"/>
            <a:ext cx="9145588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en-US" altLang="en-US" sz="2000" b="1" dirty="0">
                <a:latin typeface="Comic Sans MS" pitchFamily="66" charset="0"/>
              </a:rPr>
              <a:t/>
            </a:r>
            <a:br>
              <a:rPr lang="en-US" altLang="en-US" sz="2000" b="1" dirty="0">
                <a:latin typeface="Comic Sans MS" pitchFamily="66" charset="0"/>
              </a:rPr>
            </a:br>
            <a:r>
              <a:rPr lang="en-US" altLang="en-US" sz="2000" b="1" dirty="0">
                <a:latin typeface="Comic Sans MS" pitchFamily="66" charset="0"/>
              </a:rPr>
              <a:t>- </a:t>
            </a:r>
            <a:r>
              <a:rPr lang="en-GB" altLang="en-US" sz="2000" b="1" dirty="0" smtClean="0">
                <a:latin typeface="Comic Sans MS" pitchFamily="66" charset="0"/>
              </a:rPr>
              <a:t>Inner (medial) surface</a:t>
            </a:r>
            <a:r>
              <a:rPr lang="en-US" altLang="en-US" sz="2000" b="1" dirty="0">
                <a:latin typeface="Comic Sans MS" pitchFamily="66" charset="0"/>
              </a:rPr>
              <a:t/>
            </a:r>
            <a:br>
              <a:rPr lang="en-US" altLang="en-US" sz="2000" b="1" dirty="0">
                <a:latin typeface="Comic Sans MS" pitchFamily="66" charset="0"/>
              </a:rPr>
            </a:br>
            <a:r>
              <a:rPr lang="en-US" altLang="en-US" sz="2000" b="1" dirty="0">
                <a:latin typeface="Comic Sans MS" pitchFamily="66" charset="0"/>
              </a:rPr>
              <a:t>   </a:t>
            </a:r>
            <a:r>
              <a:rPr lang="en-GB" altLang="en-US" sz="2000" i="1" u="sng" dirty="0" smtClean="0">
                <a:latin typeface="Comic Sans MS" pitchFamily="66" charset="0"/>
              </a:rPr>
              <a:t>in adjacent to</a:t>
            </a:r>
            <a:r>
              <a:rPr lang="en-US" altLang="en-US" sz="2000" i="1" u="sng" dirty="0" smtClean="0">
                <a:latin typeface="Comic Sans MS" pitchFamily="66" charset="0"/>
              </a:rPr>
              <a:t>:</a:t>
            </a:r>
            <a:r>
              <a:rPr lang="en-US" altLang="en-US" sz="2000" dirty="0">
                <a:latin typeface="Comic Sans MS" pitchFamily="66" charset="0"/>
              </a:rPr>
              <a:t/>
            </a:r>
            <a:br>
              <a:rPr lang="en-US" altLang="en-US" sz="2000" dirty="0">
                <a:latin typeface="Comic Sans MS" pitchFamily="66" charset="0"/>
              </a:rPr>
            </a:br>
            <a:r>
              <a:rPr lang="en-US" altLang="en-US" sz="2000" dirty="0">
                <a:latin typeface="Comic Sans MS" pitchFamily="66" charset="0"/>
              </a:rPr>
              <a:t>    </a:t>
            </a:r>
            <a:r>
              <a:rPr lang="en-GB" altLang="en-US" sz="2000" b="1" dirty="0" smtClean="0">
                <a:latin typeface="Comic Sans MS" pitchFamily="66" charset="0"/>
              </a:rPr>
              <a:t>anteriorly</a:t>
            </a:r>
            <a:r>
              <a:rPr lang="en-US" altLang="en-US" sz="2000" dirty="0" smtClean="0">
                <a:latin typeface="Comic Sans MS" pitchFamily="66" charset="0"/>
              </a:rPr>
              <a:t>: </a:t>
            </a:r>
            <a:r>
              <a:rPr lang="en-US" altLang="en-US" sz="2000" dirty="0">
                <a:latin typeface="Comic Sans MS" pitchFamily="66" charset="0"/>
              </a:rPr>
              <a:t>camera posterior </a:t>
            </a:r>
            <a:r>
              <a:rPr lang="en-US" altLang="en-US" sz="2000" dirty="0" err="1">
                <a:latin typeface="Comic Sans MS" pitchFamily="66" charset="0"/>
              </a:rPr>
              <a:t>bulbi</a:t>
            </a:r>
            <a:r>
              <a:rPr lang="en-US" altLang="en-US" sz="2000" dirty="0">
                <a:latin typeface="Comic Sans MS" pitchFamily="66" charset="0"/>
              </a:rPr>
              <a:t/>
            </a:r>
            <a:br>
              <a:rPr lang="en-US" altLang="en-US" sz="2000" dirty="0">
                <a:latin typeface="Comic Sans MS" pitchFamily="66" charset="0"/>
              </a:rPr>
            </a:br>
            <a:r>
              <a:rPr lang="en-US" altLang="en-US" sz="2000" dirty="0">
                <a:latin typeface="Comic Sans MS" pitchFamily="66" charset="0"/>
              </a:rPr>
              <a:t>    </a:t>
            </a:r>
            <a:r>
              <a:rPr lang="en-GB" altLang="en-US" sz="2000" b="1" dirty="0" smtClean="0">
                <a:latin typeface="Comic Sans MS" pitchFamily="66" charset="0"/>
              </a:rPr>
              <a:t>posteriorly</a:t>
            </a:r>
            <a:r>
              <a:rPr lang="en-US" altLang="en-US" sz="2000" b="1" dirty="0" smtClean="0">
                <a:latin typeface="Comic Sans MS" pitchFamily="66" charset="0"/>
              </a:rPr>
              <a:t>:</a:t>
            </a:r>
            <a:r>
              <a:rPr lang="en-US" altLang="en-US" sz="2000" dirty="0" smtClean="0">
                <a:latin typeface="Comic Sans MS" pitchFamily="66" charset="0"/>
              </a:rPr>
              <a:t> </a:t>
            </a:r>
            <a:r>
              <a:rPr lang="en-US" altLang="en-US" sz="2000" dirty="0">
                <a:latin typeface="Comic Sans MS" pitchFamily="66" charset="0"/>
              </a:rPr>
              <a:t>corpus </a:t>
            </a:r>
            <a:r>
              <a:rPr lang="en-US" altLang="en-US" sz="2000" dirty="0" err="1">
                <a:latin typeface="Comic Sans MS" pitchFamily="66" charset="0"/>
              </a:rPr>
              <a:t>vitreum</a:t>
            </a:r>
            <a:r>
              <a:rPr lang="en-US" altLang="en-US" sz="2000" dirty="0">
                <a:latin typeface="Comic Sans MS" pitchFamily="66" charset="0"/>
              </a:rPr>
              <a:t/>
            </a:r>
            <a:br>
              <a:rPr lang="en-US" altLang="en-US" sz="2000" dirty="0">
                <a:latin typeface="Comic Sans MS" pitchFamily="66" charset="0"/>
              </a:rPr>
            </a:br>
            <a:r>
              <a:rPr lang="en-US" altLang="en-US" sz="2000" dirty="0">
                <a:latin typeface="Comic Sans MS" pitchFamily="66" charset="0"/>
              </a:rPr>
              <a:t>    </a:t>
            </a:r>
            <a:r>
              <a:rPr lang="en-GB" altLang="en-US" sz="2000" i="1" u="sng" dirty="0" smtClean="0">
                <a:latin typeface="Comic Sans MS" pitchFamily="66" charset="0"/>
              </a:rPr>
              <a:t>it consists</a:t>
            </a:r>
            <a:r>
              <a:rPr lang="en-US" altLang="en-US" sz="2000" i="1" u="sng" dirty="0" smtClean="0">
                <a:latin typeface="Comic Sans MS" pitchFamily="66" charset="0"/>
              </a:rPr>
              <a:t>:</a:t>
            </a:r>
            <a:r>
              <a:rPr lang="en-US" altLang="en-US" sz="2000" dirty="0">
                <a:latin typeface="Comic Sans MS" pitchFamily="66" charset="0"/>
              </a:rPr>
              <a:t/>
            </a:r>
            <a:br>
              <a:rPr lang="en-US" altLang="en-US" sz="2000" dirty="0">
                <a:latin typeface="Comic Sans MS" pitchFamily="66" charset="0"/>
              </a:rPr>
            </a:br>
            <a:r>
              <a:rPr lang="en-US" altLang="en-US" sz="2000" dirty="0">
                <a:latin typeface="Comic Sans MS" pitchFamily="66" charset="0"/>
              </a:rPr>
              <a:t>    </a:t>
            </a:r>
            <a:r>
              <a:rPr lang="en-GB" altLang="en-US" sz="2000" b="1" dirty="0" err="1" smtClean="0">
                <a:latin typeface="Comic Sans MS" pitchFamily="66" charset="0"/>
              </a:rPr>
              <a:t>ciliary</a:t>
            </a:r>
            <a:r>
              <a:rPr lang="en-GB" altLang="en-US" sz="2000" b="1" dirty="0" smtClean="0">
                <a:latin typeface="Comic Sans MS" pitchFamily="66" charset="0"/>
              </a:rPr>
              <a:t> process </a:t>
            </a:r>
            <a:r>
              <a:rPr lang="en-US" altLang="en-US" sz="2000" b="1" dirty="0" smtClean="0">
                <a:latin typeface="Comic Sans MS" pitchFamily="66" charset="0"/>
              </a:rPr>
              <a:t>(</a:t>
            </a:r>
            <a:r>
              <a:rPr lang="en-US" altLang="en-US" sz="2000" b="1" dirty="0" err="1" smtClean="0">
                <a:latin typeface="Comic Sans MS" pitchFamily="66" charset="0"/>
              </a:rPr>
              <a:t>processus</a:t>
            </a:r>
            <a:r>
              <a:rPr lang="en-US" altLang="en-US" sz="2000" b="1" dirty="0" smtClean="0">
                <a:latin typeface="Comic Sans MS" pitchFamily="66" charset="0"/>
              </a:rPr>
              <a:t> </a:t>
            </a:r>
            <a:r>
              <a:rPr lang="en-US" altLang="en-US" sz="2000" b="1" dirty="0" err="1">
                <a:latin typeface="Comic Sans MS" pitchFamily="66" charset="0"/>
              </a:rPr>
              <a:t>ciliares</a:t>
            </a:r>
            <a:r>
              <a:rPr lang="en-US" altLang="en-US" sz="2000" b="1" dirty="0">
                <a:latin typeface="Comic Sans MS" pitchFamily="66" charset="0"/>
              </a:rPr>
              <a:t>) </a:t>
            </a:r>
            <a:br>
              <a:rPr lang="en-US" altLang="en-US" sz="2000" b="1" dirty="0">
                <a:latin typeface="Comic Sans MS" pitchFamily="66" charset="0"/>
              </a:rPr>
            </a:br>
            <a:r>
              <a:rPr lang="en-US" altLang="en-US" sz="2000" b="1" dirty="0" smtClean="0">
                <a:latin typeface="Comic Sans MS" pitchFamily="66" charset="0"/>
              </a:rPr>
              <a:t>   </a:t>
            </a:r>
            <a:r>
              <a:rPr lang="en-GB" altLang="en-US" sz="2000" dirty="0" smtClean="0">
                <a:latin typeface="Comic Sans MS" pitchFamily="66" charset="0"/>
              </a:rPr>
              <a:t>about </a:t>
            </a:r>
            <a:r>
              <a:rPr lang="en-GB" altLang="en-US" sz="2000" dirty="0">
                <a:latin typeface="Comic Sans MS" pitchFamily="66" charset="0"/>
              </a:rPr>
              <a:t>70 of them, they contain connective tissue and a </a:t>
            </a:r>
            <a:r>
              <a:rPr lang="en-GB" altLang="en-US" sz="2000" dirty="0" smtClean="0">
                <a:latin typeface="Comic Sans MS" pitchFamily="66" charset="0"/>
              </a:rPr>
              <a:t>dense network of</a:t>
            </a:r>
          </a:p>
          <a:p>
            <a:pPr eaLnBrk="1" hangingPunct="1"/>
            <a:r>
              <a:rPr lang="en-GB" altLang="en-US" sz="2000" dirty="0">
                <a:latin typeface="Comic Sans MS" pitchFamily="66" charset="0"/>
              </a:rPr>
              <a:t> </a:t>
            </a:r>
            <a:r>
              <a:rPr lang="en-GB" altLang="en-US" sz="2000" dirty="0" smtClean="0">
                <a:latin typeface="Comic Sans MS" pitchFamily="66" charset="0"/>
              </a:rPr>
              <a:t>   blood </a:t>
            </a:r>
            <a:r>
              <a:rPr lang="en-GB" altLang="en-US" sz="2000" dirty="0">
                <a:latin typeface="Comic Sans MS" pitchFamily="66" charset="0"/>
              </a:rPr>
              <a:t>capillaries that secrete </a:t>
            </a:r>
            <a:r>
              <a:rPr lang="en-GB" altLang="en-US" sz="2000" dirty="0" smtClean="0">
                <a:latin typeface="Comic Sans MS" pitchFamily="66" charset="0"/>
              </a:rPr>
              <a:t>aqueous humour (</a:t>
            </a:r>
            <a:r>
              <a:rPr lang="en-GB" altLang="en-US" sz="2000" dirty="0" err="1" smtClean="0">
                <a:latin typeface="Comic Sans MS" pitchFamily="66" charset="0"/>
              </a:rPr>
              <a:t>humor</a:t>
            </a:r>
            <a:r>
              <a:rPr lang="en-GB" altLang="en-US" sz="2000" dirty="0" smtClean="0">
                <a:latin typeface="Comic Sans MS" pitchFamily="66" charset="0"/>
              </a:rPr>
              <a:t> </a:t>
            </a:r>
            <a:r>
              <a:rPr lang="en-GB" altLang="en-US" sz="2000" dirty="0" err="1" smtClean="0">
                <a:latin typeface="Comic Sans MS" pitchFamily="66" charset="0"/>
              </a:rPr>
              <a:t>aquosus</a:t>
            </a:r>
            <a:r>
              <a:rPr lang="en-GB" altLang="en-US" sz="2000" dirty="0">
                <a:latin typeface="Comic Sans MS" pitchFamily="66" charset="0"/>
              </a:rPr>
              <a:t>)</a:t>
            </a:r>
            <a:r>
              <a:rPr lang="en-US" altLang="en-US" sz="2000" dirty="0" smtClean="0">
                <a:latin typeface="Comic Sans MS" pitchFamily="66" charset="0"/>
              </a:rPr>
              <a:t>    </a:t>
            </a:r>
          </a:p>
          <a:p>
            <a:pPr eaLnBrk="1" hangingPunct="1"/>
            <a:r>
              <a:rPr lang="en-US" altLang="en-US" sz="2000" dirty="0" smtClean="0">
                <a:latin typeface="Comic Sans MS" pitchFamily="66" charset="0"/>
              </a:rPr>
              <a:t>   - </a:t>
            </a:r>
            <a:r>
              <a:rPr lang="en-GB" altLang="en-US" sz="2000" dirty="0" smtClean="0">
                <a:latin typeface="Comic Sans MS" pitchFamily="66" charset="0"/>
              </a:rPr>
              <a:t>separated </a:t>
            </a:r>
            <a:r>
              <a:rPr lang="en-GB" altLang="en-US" sz="2000" dirty="0">
                <a:latin typeface="Comic Sans MS" pitchFamily="66" charset="0"/>
              </a:rPr>
              <a:t>from each other by a </a:t>
            </a:r>
            <a:r>
              <a:rPr lang="en-GB" altLang="en-US" sz="2000" dirty="0" smtClean="0">
                <a:latin typeface="Comic Sans MS" pitchFamily="66" charset="0"/>
              </a:rPr>
              <a:t>recess; its </a:t>
            </a:r>
            <a:r>
              <a:rPr lang="en-GB" altLang="en-US" sz="2000" dirty="0">
                <a:latin typeface="Comic Sans MS" pitchFamily="66" charset="0"/>
              </a:rPr>
              <a:t>edges </a:t>
            </a:r>
            <a:r>
              <a:rPr lang="en-GB" altLang="en-US" sz="2000" dirty="0" smtClean="0">
                <a:latin typeface="Comic Sans MS" pitchFamily="66" charset="0"/>
              </a:rPr>
              <a:t>are </a:t>
            </a:r>
            <a:r>
              <a:rPr lang="en-GB" altLang="en-US" sz="2000" dirty="0" err="1" smtClean="0">
                <a:latin typeface="Comic Sans MS" pitchFamily="66" charset="0"/>
              </a:rPr>
              <a:t>rhe</a:t>
            </a:r>
            <a:r>
              <a:rPr lang="en-GB" altLang="en-US" sz="2000" dirty="0" smtClean="0">
                <a:latin typeface="Comic Sans MS" pitchFamily="66" charset="0"/>
              </a:rPr>
              <a:t> origins of</a:t>
            </a:r>
            <a:br>
              <a:rPr lang="en-GB" altLang="en-US" sz="2000" dirty="0" smtClean="0">
                <a:latin typeface="Comic Sans MS" pitchFamily="66" charset="0"/>
              </a:rPr>
            </a:br>
            <a:r>
              <a:rPr lang="en-GB" altLang="en-US" sz="2000" dirty="0" smtClean="0">
                <a:latin typeface="Comic Sans MS" pitchFamily="66" charset="0"/>
              </a:rPr>
              <a:t>     </a:t>
            </a:r>
            <a:r>
              <a:rPr lang="en-GB" altLang="en-US" sz="2000" dirty="0" err="1" smtClean="0">
                <a:latin typeface="Comic Sans MS" pitchFamily="66" charset="0"/>
              </a:rPr>
              <a:t>ciliary</a:t>
            </a:r>
            <a:r>
              <a:rPr lang="en-GB" altLang="en-US" sz="2000" dirty="0" smtClean="0">
                <a:latin typeface="Comic Sans MS" pitchFamily="66" charset="0"/>
              </a:rPr>
              <a:t> </a:t>
            </a:r>
            <a:r>
              <a:rPr lang="en-GB" altLang="en-US" sz="2000" dirty="0" err="1" smtClean="0">
                <a:latin typeface="Comic Sans MS" pitchFamily="66" charset="0"/>
              </a:rPr>
              <a:t>zonule</a:t>
            </a:r>
            <a:r>
              <a:rPr lang="en-GB" altLang="en-US" sz="2000" dirty="0" smtClean="0">
                <a:latin typeface="Comic Sans MS" pitchFamily="66" charset="0"/>
              </a:rPr>
              <a:t> </a:t>
            </a:r>
            <a:r>
              <a:rPr lang="en-GB" altLang="en-US" sz="2000" dirty="0">
                <a:latin typeface="Comic Sans MS" pitchFamily="66" charset="0"/>
              </a:rPr>
              <a:t>(</a:t>
            </a:r>
            <a:r>
              <a:rPr lang="en-GB" altLang="en-US" sz="2000" dirty="0" err="1">
                <a:latin typeface="Comic Sans MS" pitchFamily="66" charset="0"/>
              </a:rPr>
              <a:t>zonulae</a:t>
            </a:r>
            <a:r>
              <a:rPr lang="en-GB" altLang="en-US" sz="2000" dirty="0">
                <a:latin typeface="Comic Sans MS" pitchFamily="66" charset="0"/>
              </a:rPr>
              <a:t> </a:t>
            </a:r>
            <a:r>
              <a:rPr lang="en-GB" altLang="en-US" sz="2000" dirty="0" err="1">
                <a:latin typeface="Comic Sans MS" pitchFamily="66" charset="0"/>
              </a:rPr>
              <a:t>ciliaris</a:t>
            </a:r>
            <a:r>
              <a:rPr lang="en-GB" altLang="en-US" sz="2000" dirty="0" smtClean="0">
                <a:latin typeface="Comic Sans MS" pitchFamily="66" charset="0"/>
              </a:rPr>
              <a:t>) oriented</a:t>
            </a:r>
            <a:endParaRPr lang="en-GB" altLang="en-US" sz="2000" dirty="0">
              <a:latin typeface="Comic Sans MS" pitchFamily="66" charset="0"/>
            </a:endParaRPr>
          </a:p>
          <a:p>
            <a:pPr eaLnBrk="1" hangingPunct="1"/>
            <a:r>
              <a:rPr lang="en-GB" altLang="en-US" sz="2000" dirty="0" smtClean="0">
                <a:latin typeface="Comic Sans MS" pitchFamily="66" charset="0"/>
              </a:rPr>
              <a:t>    toward the lens; </a:t>
            </a:r>
            <a:r>
              <a:rPr lang="en-GB" altLang="en-US" sz="2000" dirty="0" err="1" smtClean="0">
                <a:latin typeface="Comic Sans MS" pitchFamily="66" charset="0"/>
              </a:rPr>
              <a:t>ciliary</a:t>
            </a:r>
            <a:r>
              <a:rPr lang="en-GB" altLang="en-US" sz="2000" dirty="0" smtClean="0">
                <a:latin typeface="Comic Sans MS" pitchFamily="66" charset="0"/>
              </a:rPr>
              <a:t> </a:t>
            </a:r>
            <a:r>
              <a:rPr lang="en-GB" altLang="en-US" sz="2000" dirty="0" err="1" smtClean="0">
                <a:latin typeface="Comic Sans MS" pitchFamily="66" charset="0"/>
              </a:rPr>
              <a:t>zonule</a:t>
            </a:r>
            <a:r>
              <a:rPr lang="en-GB" altLang="en-US" sz="2000" dirty="0" smtClean="0">
                <a:latin typeface="Comic Sans MS" pitchFamily="66" charset="0"/>
              </a:rPr>
              <a:t> attach to the</a:t>
            </a:r>
          </a:p>
          <a:p>
            <a:pPr eaLnBrk="1" hangingPunct="1"/>
            <a:r>
              <a:rPr lang="en-GB" altLang="en-US" sz="2000" b="1" i="1" dirty="0">
                <a:latin typeface="Comic Sans MS" pitchFamily="66" charset="0"/>
              </a:rPr>
              <a:t> </a:t>
            </a:r>
            <a:r>
              <a:rPr lang="en-GB" altLang="en-US" sz="2000" b="1" i="1" dirty="0" smtClean="0">
                <a:latin typeface="Comic Sans MS" pitchFamily="66" charset="0"/>
              </a:rPr>
              <a:t>  </a:t>
            </a:r>
            <a:r>
              <a:rPr lang="en-GB" altLang="en-US" sz="2000" dirty="0" smtClean="0">
                <a:latin typeface="Comic Sans MS" pitchFamily="66" charset="0"/>
              </a:rPr>
              <a:t>equator of the lens.</a:t>
            </a:r>
            <a:endParaRPr lang="en-US" altLang="en-US" sz="2000" dirty="0">
              <a:latin typeface="Comic Sans MS" pitchFamily="66" charset="0"/>
            </a:endParaRPr>
          </a:p>
          <a:p>
            <a:pPr eaLnBrk="1" hangingPunct="1"/>
            <a:r>
              <a:rPr lang="en-US" altLang="en-US" sz="2000" b="1" dirty="0" smtClean="0">
                <a:latin typeface="Comic Sans MS" pitchFamily="66" charset="0"/>
              </a:rPr>
              <a:t>- </a:t>
            </a:r>
            <a:r>
              <a:rPr lang="en-GB" altLang="en-US" sz="2000" b="1" dirty="0" smtClean="0">
                <a:latin typeface="Comic Sans MS" pitchFamily="66" charset="0"/>
              </a:rPr>
              <a:t>The </a:t>
            </a:r>
            <a:r>
              <a:rPr lang="en-GB" altLang="en-US" sz="2000" b="1" dirty="0" err="1">
                <a:latin typeface="Comic Sans MS" pitchFamily="66" charset="0"/>
              </a:rPr>
              <a:t>ciliary</a:t>
            </a:r>
            <a:r>
              <a:rPr lang="en-GB" altLang="en-US" sz="2000" b="1" dirty="0">
                <a:latin typeface="Comic Sans MS" pitchFamily="66" charset="0"/>
              </a:rPr>
              <a:t> </a:t>
            </a:r>
            <a:r>
              <a:rPr lang="en-GB" altLang="en-US" sz="2000" b="1" dirty="0" err="1" smtClean="0">
                <a:latin typeface="Comic Sans MS" pitchFamily="66" charset="0"/>
              </a:rPr>
              <a:t>zonule</a:t>
            </a:r>
            <a:r>
              <a:rPr lang="en-GB" altLang="en-US" sz="2000" b="1" dirty="0" smtClean="0">
                <a:latin typeface="Comic Sans MS" pitchFamily="66" charset="0"/>
              </a:rPr>
              <a:t> relax </a:t>
            </a:r>
            <a:r>
              <a:rPr lang="en-GB" altLang="en-US" sz="2000" b="1" dirty="0">
                <a:latin typeface="Comic Sans MS" pitchFamily="66" charset="0"/>
              </a:rPr>
              <a:t>by </a:t>
            </a:r>
            <a:r>
              <a:rPr lang="en-GB" altLang="en-US" sz="2000" b="1" dirty="0" smtClean="0">
                <a:latin typeface="Comic Sans MS" pitchFamily="66" charset="0"/>
              </a:rPr>
              <a:t>contraction </a:t>
            </a:r>
          </a:p>
          <a:p>
            <a:pPr eaLnBrk="1" hangingPunct="1"/>
            <a:r>
              <a:rPr lang="en-GB" altLang="en-US" sz="2000" b="1" dirty="0" smtClean="0">
                <a:latin typeface="Comic Sans MS" pitchFamily="66" charset="0"/>
              </a:rPr>
              <a:t>   of </a:t>
            </a:r>
            <a:r>
              <a:rPr lang="en-GB" altLang="en-US" sz="2000" b="1" dirty="0">
                <a:latin typeface="Comic Sans MS" pitchFamily="66" charset="0"/>
              </a:rPr>
              <a:t>the </a:t>
            </a:r>
            <a:r>
              <a:rPr lang="en-GB" altLang="en-US" sz="2000" b="1" dirty="0" err="1">
                <a:latin typeface="Comic Sans MS" pitchFamily="66" charset="0"/>
              </a:rPr>
              <a:t>ciliary</a:t>
            </a:r>
            <a:r>
              <a:rPr lang="en-GB" altLang="en-US" sz="2000" b="1" dirty="0">
                <a:latin typeface="Comic Sans MS" pitchFamily="66" charset="0"/>
              </a:rPr>
              <a:t> </a:t>
            </a:r>
            <a:r>
              <a:rPr lang="en-GB" altLang="en-US" sz="2000" b="1" dirty="0" smtClean="0">
                <a:latin typeface="Comic Sans MS" pitchFamily="66" charset="0"/>
              </a:rPr>
              <a:t>muscle, </a:t>
            </a:r>
            <a:r>
              <a:rPr lang="en-GB" sz="2000" b="1" dirty="0" smtClean="0">
                <a:latin typeface="Comic Sans MS" panose="030F0702030302020204" pitchFamily="66" charset="0"/>
              </a:rPr>
              <a:t>enabling changes</a:t>
            </a:r>
            <a:br>
              <a:rPr lang="en-GB" sz="2000" b="1" dirty="0" smtClean="0">
                <a:latin typeface="Comic Sans MS" panose="030F0702030302020204" pitchFamily="66" charset="0"/>
              </a:rPr>
            </a:br>
            <a:r>
              <a:rPr lang="en-GB" sz="2000" b="1" dirty="0" smtClean="0">
                <a:latin typeface="Comic Sans MS" panose="030F0702030302020204" pitchFamily="66" charset="0"/>
              </a:rPr>
              <a:t>   in lens shape for light focusing</a:t>
            </a:r>
            <a:r>
              <a:rPr lang="en-GB" altLang="en-US" sz="2000" b="1" dirty="0" smtClean="0">
                <a:latin typeface="Comic Sans MS" pitchFamily="66" charset="0"/>
              </a:rPr>
              <a:t> – </a:t>
            </a:r>
            <a:br>
              <a:rPr lang="en-GB" altLang="en-US" sz="2000" b="1" dirty="0" smtClean="0">
                <a:latin typeface="Comic Sans MS" pitchFamily="66" charset="0"/>
              </a:rPr>
            </a:br>
            <a:r>
              <a:rPr lang="en-GB" altLang="en-US" sz="2000" b="1" dirty="0" smtClean="0">
                <a:latin typeface="Comic Sans MS" pitchFamily="66" charset="0"/>
              </a:rPr>
              <a:t>   increase of </a:t>
            </a:r>
            <a:r>
              <a:rPr lang="en-GB" altLang="en-US" sz="2000" b="1" dirty="0">
                <a:latin typeface="Comic Sans MS" pitchFamily="66" charset="0"/>
              </a:rPr>
              <a:t>lens curvature</a:t>
            </a:r>
            <a:r>
              <a:rPr lang="en-US" altLang="en-US" sz="2000" b="1" dirty="0" smtClean="0">
                <a:latin typeface="Comic Sans MS" pitchFamily="66" charset="0"/>
              </a:rPr>
              <a:t>.</a:t>
            </a:r>
            <a:r>
              <a:rPr lang="en-US" altLang="en-US" sz="2000" b="1" dirty="0">
                <a:latin typeface="Comic Sans MS" pitchFamily="66" charset="0"/>
              </a:rPr>
              <a:t/>
            </a:r>
            <a:br>
              <a:rPr lang="en-US" altLang="en-US" sz="2000" b="1" dirty="0">
                <a:latin typeface="Comic Sans MS" pitchFamily="66" charset="0"/>
              </a:rPr>
            </a:br>
            <a:endParaRPr lang="en-US" altLang="en-US" sz="2000" b="1" dirty="0">
              <a:latin typeface="Comic Sans MS" pitchFamily="66" charset="0"/>
            </a:endParaRPr>
          </a:p>
        </p:txBody>
      </p:sp>
      <p:sp>
        <p:nvSpPr>
          <p:cNvPr id="15364" name="TextBox 2"/>
          <p:cNvSpPr txBox="1">
            <a:spLocks noChangeArrowheads="1"/>
          </p:cNvSpPr>
          <p:nvPr/>
        </p:nvSpPr>
        <p:spPr bwMode="auto">
          <a:xfrm>
            <a:off x="611188" y="46038"/>
            <a:ext cx="634019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en-GB" altLang="en-US" sz="3600" b="1" dirty="0" err="1" smtClean="0">
                <a:solidFill>
                  <a:srgbClr val="9D323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Ciliary</a:t>
            </a:r>
            <a:r>
              <a:rPr lang="en-GB" altLang="en-US" sz="3600" b="1" dirty="0" smtClean="0">
                <a:solidFill>
                  <a:srgbClr val="9D323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 body </a:t>
            </a:r>
            <a:r>
              <a:rPr lang="en-US" altLang="en-US" sz="3600" b="1" dirty="0" smtClean="0">
                <a:solidFill>
                  <a:srgbClr val="9D323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(corpus </a:t>
            </a:r>
            <a:r>
              <a:rPr lang="en-US" altLang="en-US" sz="3600" b="1" dirty="0" err="1">
                <a:solidFill>
                  <a:srgbClr val="9D323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ciliare</a:t>
            </a:r>
            <a:r>
              <a:rPr lang="en-US" altLang="en-US" sz="3600" b="1" dirty="0">
                <a:solidFill>
                  <a:srgbClr val="9D323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 l="7594" t="-1125" r="39305" b="38000"/>
          <a:stretch>
            <a:fillRect/>
          </a:stretch>
        </p:blipFill>
        <p:spPr bwMode="auto">
          <a:xfrm>
            <a:off x="4140200" y="908050"/>
            <a:ext cx="4660900" cy="415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1" name="TextBox 2"/>
          <p:cNvSpPr txBox="1">
            <a:spLocks noChangeArrowheads="1"/>
          </p:cNvSpPr>
          <p:nvPr/>
        </p:nvSpPr>
        <p:spPr bwMode="auto">
          <a:xfrm>
            <a:off x="107950" y="2351088"/>
            <a:ext cx="8928100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en-GB" altLang="en-US" b="1" dirty="0" smtClean="0">
                <a:latin typeface="Constantia" pitchFamily="18" charset="0"/>
              </a:rPr>
              <a:t>Parts</a:t>
            </a:r>
            <a:r>
              <a:rPr lang="sr-Latn-CS" altLang="en-US" b="1" dirty="0" smtClean="0">
                <a:latin typeface="Constantia" pitchFamily="18" charset="0"/>
              </a:rPr>
              <a:t>:</a:t>
            </a:r>
            <a:endParaRPr lang="sr-Latn-CS" altLang="en-US" b="1" dirty="0">
              <a:latin typeface="Constantia" pitchFamily="18" charset="0"/>
            </a:endParaRPr>
          </a:p>
          <a:p>
            <a:pPr eaLnBrk="1" hangingPunct="1"/>
            <a:endParaRPr lang="sr-Latn-CS" altLang="en-US" dirty="0">
              <a:latin typeface="Constantia" pitchFamily="18" charset="0"/>
            </a:endParaRPr>
          </a:p>
          <a:p>
            <a:pPr eaLnBrk="1" hangingPunct="1"/>
            <a:r>
              <a:rPr lang="sr-Latn-CS" altLang="en-US" dirty="0">
                <a:latin typeface="Constantia" pitchFamily="18" charset="0"/>
              </a:rPr>
              <a:t>Lobus dexter</a:t>
            </a:r>
            <a:r>
              <a:rPr lang="en-US" altLang="en-US" dirty="0">
                <a:latin typeface="Constantia" pitchFamily="18" charset="0"/>
              </a:rPr>
              <a:t> </a:t>
            </a:r>
            <a:r>
              <a:rPr lang="en-US" altLang="en-US" dirty="0" smtClean="0">
                <a:latin typeface="Constantia" pitchFamily="18" charset="0"/>
              </a:rPr>
              <a:t>(right lobe)</a:t>
            </a:r>
            <a:r>
              <a:rPr lang="sr-Latn-CS" altLang="en-US" dirty="0">
                <a:latin typeface="Constantia" pitchFamily="18" charset="0"/>
              </a:rPr>
              <a:t/>
            </a:r>
            <a:br>
              <a:rPr lang="sr-Latn-CS" altLang="en-US" dirty="0">
                <a:latin typeface="Constantia" pitchFamily="18" charset="0"/>
              </a:rPr>
            </a:br>
            <a:r>
              <a:rPr lang="sr-Latn-CS" altLang="en-US" dirty="0">
                <a:latin typeface="Constantia" pitchFamily="18" charset="0"/>
              </a:rPr>
              <a:t/>
            </a:r>
            <a:br>
              <a:rPr lang="sr-Latn-CS" altLang="en-US" dirty="0">
                <a:latin typeface="Constantia" pitchFamily="18" charset="0"/>
              </a:rPr>
            </a:br>
            <a:r>
              <a:rPr lang="sr-Latn-CS" altLang="en-US" dirty="0">
                <a:latin typeface="Constantia" pitchFamily="18" charset="0"/>
              </a:rPr>
              <a:t>Lobus sinister</a:t>
            </a:r>
            <a:r>
              <a:rPr lang="en-US" altLang="en-US" dirty="0">
                <a:latin typeface="Constantia" pitchFamily="18" charset="0"/>
              </a:rPr>
              <a:t> </a:t>
            </a:r>
            <a:r>
              <a:rPr lang="en-US" altLang="en-US" dirty="0" smtClean="0">
                <a:latin typeface="Constantia" pitchFamily="18" charset="0"/>
              </a:rPr>
              <a:t>(left lobe)</a:t>
            </a:r>
            <a:r>
              <a:rPr lang="sr-Latn-CS" altLang="en-US" dirty="0">
                <a:latin typeface="Constantia" pitchFamily="18" charset="0"/>
              </a:rPr>
              <a:t/>
            </a:r>
            <a:br>
              <a:rPr lang="sr-Latn-CS" altLang="en-US" dirty="0">
                <a:latin typeface="Constantia" pitchFamily="18" charset="0"/>
              </a:rPr>
            </a:br>
            <a:r>
              <a:rPr lang="sr-Latn-CS" altLang="en-US" dirty="0">
                <a:latin typeface="Constantia" pitchFamily="18" charset="0"/>
              </a:rPr>
              <a:t/>
            </a:r>
            <a:br>
              <a:rPr lang="sr-Latn-CS" altLang="en-US" dirty="0">
                <a:latin typeface="Constantia" pitchFamily="18" charset="0"/>
              </a:rPr>
            </a:br>
            <a:r>
              <a:rPr lang="sr-Latn-CS" altLang="en-US" dirty="0">
                <a:latin typeface="Constantia" pitchFamily="18" charset="0"/>
              </a:rPr>
              <a:t>Isthmus glandulae thyroideae</a:t>
            </a:r>
            <a:r>
              <a:rPr lang="en-US" altLang="en-US" dirty="0">
                <a:latin typeface="Constantia" pitchFamily="18" charset="0"/>
              </a:rPr>
              <a:t> </a:t>
            </a:r>
            <a:r>
              <a:rPr lang="en-US" altLang="en-US" dirty="0" smtClean="0">
                <a:latin typeface="Constantia" pitchFamily="18" charset="0"/>
              </a:rPr>
              <a:t>(isthmus)</a:t>
            </a:r>
            <a:r>
              <a:rPr lang="sr-Latn-CS" altLang="en-US" dirty="0">
                <a:latin typeface="Constantia" pitchFamily="18" charset="0"/>
              </a:rPr>
              <a:t/>
            </a:r>
            <a:br>
              <a:rPr lang="sr-Latn-CS" altLang="en-US" dirty="0">
                <a:latin typeface="Constantia" pitchFamily="18" charset="0"/>
              </a:rPr>
            </a:br>
            <a:r>
              <a:rPr lang="en-US" altLang="en-US" dirty="0">
                <a:latin typeface="Constantia" pitchFamily="18" charset="0"/>
              </a:rPr>
              <a:t>   </a:t>
            </a:r>
            <a:r>
              <a:rPr lang="sr-Latn-CS" altLang="en-US" dirty="0">
                <a:latin typeface="Constantia" pitchFamily="18" charset="0"/>
              </a:rPr>
              <a:t/>
            </a:r>
            <a:br>
              <a:rPr lang="sr-Latn-CS" altLang="en-US" dirty="0">
                <a:latin typeface="Constantia" pitchFamily="18" charset="0"/>
              </a:rPr>
            </a:br>
            <a:r>
              <a:rPr lang="sr-Latn-CS" altLang="en-US" dirty="0">
                <a:latin typeface="Constantia" pitchFamily="18" charset="0"/>
              </a:rPr>
              <a:t/>
            </a:r>
            <a:br>
              <a:rPr lang="sr-Latn-CS" altLang="en-US" dirty="0">
                <a:latin typeface="Constantia" pitchFamily="18" charset="0"/>
              </a:rPr>
            </a:br>
            <a:r>
              <a:rPr lang="sr-Latn-CS" altLang="en-US" dirty="0">
                <a:latin typeface="Constantia" pitchFamily="18" charset="0"/>
              </a:rPr>
              <a:t/>
            </a:r>
            <a:br>
              <a:rPr lang="sr-Latn-CS" altLang="en-US" dirty="0">
                <a:latin typeface="Constantia" pitchFamily="18" charset="0"/>
              </a:rPr>
            </a:br>
            <a:r>
              <a:rPr lang="sr-Latn-CS" altLang="en-US" dirty="0">
                <a:latin typeface="Constantia" pitchFamily="18" charset="0"/>
              </a:rPr>
              <a:t>- </a:t>
            </a:r>
            <a:r>
              <a:rPr lang="en-GB" altLang="en-US" dirty="0" smtClean="0">
                <a:latin typeface="Constantia" pitchFamily="18" charset="0"/>
              </a:rPr>
              <a:t>base of lobe </a:t>
            </a:r>
            <a:r>
              <a:rPr lang="sr-Latn-CS" altLang="en-US" dirty="0" smtClean="0">
                <a:latin typeface="Constantia" pitchFamily="18" charset="0"/>
              </a:rPr>
              <a:t>(</a:t>
            </a:r>
            <a:r>
              <a:rPr lang="en-GB" altLang="en-US" dirty="0" smtClean="0">
                <a:latin typeface="Constantia" pitchFamily="18" charset="0"/>
              </a:rPr>
              <a:t>at the level of the 5</a:t>
            </a:r>
            <a:r>
              <a:rPr lang="en-GB" altLang="en-US" baseline="30000" dirty="0" smtClean="0">
                <a:latin typeface="Constantia" pitchFamily="18" charset="0"/>
              </a:rPr>
              <a:t>th</a:t>
            </a:r>
            <a:r>
              <a:rPr lang="en-GB" altLang="en-US" dirty="0" smtClean="0">
                <a:latin typeface="Constantia" pitchFamily="18" charset="0"/>
              </a:rPr>
              <a:t> or 6</a:t>
            </a:r>
            <a:r>
              <a:rPr lang="en-GB" altLang="en-US" baseline="30000" dirty="0" smtClean="0">
                <a:latin typeface="Constantia" pitchFamily="18" charset="0"/>
              </a:rPr>
              <a:t>th</a:t>
            </a:r>
            <a:r>
              <a:rPr lang="en-GB" altLang="en-US" dirty="0" smtClean="0">
                <a:latin typeface="Constantia" pitchFamily="18" charset="0"/>
              </a:rPr>
              <a:t> tracheal cartilage</a:t>
            </a:r>
            <a:r>
              <a:rPr lang="sr-Latn-CS" altLang="en-US" dirty="0" smtClean="0">
                <a:latin typeface="Constantia" pitchFamily="18" charset="0"/>
              </a:rPr>
              <a:t>)</a:t>
            </a:r>
            <a:r>
              <a:rPr lang="sr-Latn-CS" altLang="en-US" dirty="0">
                <a:latin typeface="Constantia" pitchFamily="18" charset="0"/>
              </a:rPr>
              <a:t/>
            </a:r>
            <a:br>
              <a:rPr lang="sr-Latn-CS" altLang="en-US" dirty="0">
                <a:latin typeface="Constantia" pitchFamily="18" charset="0"/>
              </a:rPr>
            </a:br>
            <a:r>
              <a:rPr lang="sr-Latn-CS" altLang="en-US" dirty="0">
                <a:latin typeface="Constantia" pitchFamily="18" charset="0"/>
              </a:rPr>
              <a:t>- </a:t>
            </a:r>
            <a:r>
              <a:rPr lang="en-GB" altLang="en-US" dirty="0" smtClean="0">
                <a:latin typeface="Constantia" pitchFamily="18" charset="0"/>
              </a:rPr>
              <a:t>apex of the lobe </a:t>
            </a:r>
            <a:r>
              <a:rPr lang="sr-Latn-CS" altLang="en-US" dirty="0" smtClean="0">
                <a:latin typeface="Constantia" pitchFamily="18" charset="0"/>
              </a:rPr>
              <a:t>(</a:t>
            </a:r>
            <a:r>
              <a:rPr lang="en-GB" altLang="en-US" dirty="0" smtClean="0">
                <a:latin typeface="Constantia" pitchFamily="18" charset="0"/>
              </a:rPr>
              <a:t>at the level of the middle part of thyroid cartilage of larynx</a:t>
            </a:r>
            <a:r>
              <a:rPr lang="en-US" altLang="en-US" dirty="0" smtClean="0">
                <a:latin typeface="Constantia" pitchFamily="18" charset="0"/>
              </a:rPr>
              <a:t>)</a:t>
            </a:r>
            <a:endParaRPr lang="en-US" altLang="en-US" dirty="0">
              <a:latin typeface="Constantia" pitchFamily="18" charset="0"/>
            </a:endParaRPr>
          </a:p>
          <a:p>
            <a:pPr eaLnBrk="1" hangingPunct="1"/>
            <a:r>
              <a:rPr lang="en-US" altLang="en-US" dirty="0">
                <a:latin typeface="Constantia" pitchFamily="18" charset="0"/>
              </a:rPr>
              <a:t>- </a:t>
            </a:r>
            <a:r>
              <a:rPr lang="en-US" altLang="en-US" dirty="0" smtClean="0">
                <a:latin typeface="Constantia" pitchFamily="18" charset="0"/>
              </a:rPr>
              <a:t>isthmus (at the level of the 2</a:t>
            </a:r>
            <a:r>
              <a:rPr lang="en-US" altLang="en-US" baseline="30000" dirty="0" smtClean="0">
                <a:latin typeface="Constantia" pitchFamily="18" charset="0"/>
              </a:rPr>
              <a:t>nd</a:t>
            </a:r>
            <a:r>
              <a:rPr lang="en-US" altLang="en-US" dirty="0" smtClean="0">
                <a:latin typeface="Constantia" pitchFamily="18" charset="0"/>
              </a:rPr>
              <a:t> </a:t>
            </a:r>
            <a:r>
              <a:rPr lang="en-US" altLang="en-US" dirty="0" smtClean="0">
                <a:latin typeface="Constantia" pitchFamily="18" charset="0"/>
              </a:rPr>
              <a:t>or 3</a:t>
            </a:r>
            <a:r>
              <a:rPr lang="en-US" altLang="en-US" baseline="30000" dirty="0" smtClean="0">
                <a:latin typeface="Constantia" pitchFamily="18" charset="0"/>
              </a:rPr>
              <a:t>rd</a:t>
            </a:r>
            <a:r>
              <a:rPr lang="en-US" altLang="en-US" dirty="0" smtClean="0">
                <a:latin typeface="Constantia" pitchFamily="18" charset="0"/>
              </a:rPr>
              <a:t> </a:t>
            </a:r>
            <a:r>
              <a:rPr lang="en-GB" altLang="en-US" dirty="0">
                <a:latin typeface="Constantia" pitchFamily="18" charset="0"/>
              </a:rPr>
              <a:t>tracheal cartilage</a:t>
            </a:r>
            <a:r>
              <a:rPr lang="en-US" altLang="en-US" dirty="0" smtClean="0">
                <a:latin typeface="Constantia" pitchFamily="18" charset="0"/>
              </a:rPr>
              <a:t>)</a:t>
            </a:r>
            <a:endParaRPr lang="sr-Latn-CS" altLang="en-US" dirty="0">
              <a:latin typeface="Constantia" pitchFamily="18" charset="0"/>
            </a:endParaRPr>
          </a:p>
        </p:txBody>
      </p:sp>
      <p:sp>
        <p:nvSpPr>
          <p:cNvPr id="7172" name="Title 1"/>
          <p:cNvSpPr txBox="1">
            <a:spLocks noChangeArrowheads="1"/>
          </p:cNvSpPr>
          <p:nvPr/>
        </p:nvSpPr>
        <p:spPr bwMode="auto">
          <a:xfrm>
            <a:off x="252413" y="188913"/>
            <a:ext cx="8893175" cy="498475"/>
          </a:xfrm>
          <a:prstGeom prst="rect">
            <a:avLst/>
          </a:prstGeom>
          <a:noFill/>
          <a:ln w="9525">
            <a:noFill/>
            <a:bevel/>
            <a:headEnd/>
            <a:tailEnd/>
          </a:ln>
          <a:effectLst/>
        </p:spPr>
        <p:txBody>
          <a:bodyPr/>
          <a:lstStyle/>
          <a:p>
            <a:pPr eaLnBrk="1" hangingPunct="1"/>
            <a:r>
              <a:rPr lang="en-US" altLang="en-US" sz="2800" dirty="0" smtClean="0">
                <a:solidFill>
                  <a:srgbClr val="14425D"/>
                </a:solidFill>
                <a:latin typeface="Constantia" pitchFamily="18" charset="0"/>
              </a:rPr>
              <a:t>Thyroid gland (</a:t>
            </a:r>
            <a:r>
              <a:rPr lang="en-GB" altLang="en-US" sz="2800" dirty="0" err="1">
                <a:solidFill>
                  <a:srgbClr val="14425D"/>
                </a:solidFill>
                <a:latin typeface="Constantia" pitchFamily="18" charset="0"/>
              </a:rPr>
              <a:t>Glandula</a:t>
            </a:r>
            <a:r>
              <a:rPr lang="en-GB" altLang="en-US" sz="2800" dirty="0">
                <a:solidFill>
                  <a:srgbClr val="14425D"/>
                </a:solidFill>
                <a:latin typeface="Constantia" pitchFamily="18" charset="0"/>
              </a:rPr>
              <a:t> </a:t>
            </a:r>
            <a:r>
              <a:rPr lang="en-GB" altLang="en-US" sz="2800" dirty="0" err="1">
                <a:solidFill>
                  <a:srgbClr val="14425D"/>
                </a:solidFill>
                <a:latin typeface="Constantia" pitchFamily="18" charset="0"/>
              </a:rPr>
              <a:t>thyroidea</a:t>
            </a:r>
            <a:r>
              <a:rPr lang="en-US" altLang="en-US" sz="2800" dirty="0">
                <a:solidFill>
                  <a:srgbClr val="14425D"/>
                </a:solidFill>
                <a:latin typeface="Constantia" pitchFamily="18" charset="0"/>
              </a:rPr>
              <a:t>)</a:t>
            </a:r>
          </a:p>
        </p:txBody>
      </p:sp>
      <p:sp>
        <p:nvSpPr>
          <p:cNvPr id="7173" name="TextBox 2"/>
          <p:cNvSpPr txBox="1">
            <a:spLocks noChangeArrowheads="1"/>
          </p:cNvSpPr>
          <p:nvPr/>
        </p:nvSpPr>
        <p:spPr bwMode="auto">
          <a:xfrm>
            <a:off x="127000" y="685800"/>
            <a:ext cx="8929688" cy="923330"/>
          </a:xfrm>
          <a:prstGeom prst="rect">
            <a:avLst/>
          </a:prstGeom>
          <a:noFill/>
          <a:ln w="9525">
            <a:noFill/>
            <a:bevel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/>
            <a:r>
              <a:rPr lang="en-US" altLang="en-US" b="1" dirty="0" smtClean="0">
                <a:latin typeface="Constantia" pitchFamily="18" charset="0"/>
              </a:rPr>
              <a:t>Localization</a:t>
            </a:r>
            <a:r>
              <a:rPr lang="sr-Latn-CS" altLang="en-US" b="1" dirty="0" smtClean="0">
                <a:latin typeface="Constantia" pitchFamily="18" charset="0"/>
              </a:rPr>
              <a:t>:</a:t>
            </a:r>
            <a:endParaRPr lang="sr-Latn-CS" altLang="en-US" b="1" dirty="0">
              <a:latin typeface="Constantia" pitchFamily="18" charset="0"/>
            </a:endParaRPr>
          </a:p>
          <a:p>
            <a:pPr eaLnBrk="1" hangingPunct="1"/>
            <a:r>
              <a:rPr lang="en-US" altLang="en-US" dirty="0">
                <a:latin typeface="Constantia" pitchFamily="18" charset="0"/>
              </a:rPr>
              <a:t> - </a:t>
            </a:r>
            <a:r>
              <a:rPr lang="en-US" altLang="en-US" dirty="0" smtClean="0">
                <a:latin typeface="Constantia" pitchFamily="18" charset="0"/>
              </a:rPr>
              <a:t>anterior cervical region</a:t>
            </a:r>
            <a:r>
              <a:rPr lang="en-US" altLang="en-US" dirty="0">
                <a:latin typeface="Constantia" pitchFamily="18" charset="0"/>
              </a:rPr>
              <a:t/>
            </a:r>
            <a:br>
              <a:rPr lang="en-US" altLang="en-US" dirty="0">
                <a:latin typeface="Constantia" pitchFamily="18" charset="0"/>
              </a:rPr>
            </a:br>
            <a:r>
              <a:rPr lang="en-US" altLang="en-US" dirty="0">
                <a:latin typeface="Constantia" pitchFamily="18" charset="0"/>
              </a:rPr>
              <a:t> - </a:t>
            </a:r>
            <a:r>
              <a:rPr lang="en-US" altLang="en-US" dirty="0" smtClean="0">
                <a:latin typeface="Constantia" pitchFamily="18" charset="0"/>
              </a:rPr>
              <a:t>lateral to the larynx and upper part of trachea</a:t>
            </a:r>
            <a:endParaRPr lang="en-US" altLang="en-US" dirty="0">
              <a:latin typeface="Constant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312642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 cstate="print"/>
          <a:srcRect l="37032" t="29062" r="46095" b="20686"/>
          <a:stretch>
            <a:fillRect/>
          </a:stretch>
        </p:blipFill>
        <p:spPr bwMode="auto">
          <a:xfrm>
            <a:off x="642938" y="1714500"/>
            <a:ext cx="2571750" cy="4786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3" name="Rectangle 2"/>
          <p:cNvSpPr>
            <a:spLocks noChangeArrowheads="1"/>
          </p:cNvSpPr>
          <p:nvPr/>
        </p:nvSpPr>
        <p:spPr bwMode="auto">
          <a:xfrm>
            <a:off x="3500438" y="1972322"/>
            <a:ext cx="4456113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en-GB" altLang="en-US" dirty="0">
                <a:latin typeface="Comic Sans MS" pitchFamily="66" charset="0"/>
              </a:rPr>
              <a:t>When the </a:t>
            </a:r>
            <a:r>
              <a:rPr lang="en-GB" altLang="en-US" dirty="0" err="1">
                <a:latin typeface="Comic Sans MS" pitchFamily="66" charset="0"/>
              </a:rPr>
              <a:t>ciliary</a:t>
            </a:r>
            <a:r>
              <a:rPr lang="en-GB" altLang="en-US" dirty="0">
                <a:latin typeface="Comic Sans MS" pitchFamily="66" charset="0"/>
              </a:rPr>
              <a:t> </a:t>
            </a:r>
            <a:r>
              <a:rPr lang="en-GB" altLang="en-US" dirty="0" smtClean="0">
                <a:latin typeface="Comic Sans MS" pitchFamily="66" charset="0"/>
              </a:rPr>
              <a:t>muscle is relaxed </a:t>
            </a:r>
            <a:r>
              <a:rPr lang="en-GB" altLang="en-US" dirty="0" err="1" smtClean="0">
                <a:latin typeface="Comic Sans MS" pitchFamily="66" charset="0"/>
              </a:rPr>
              <a:t>zonular</a:t>
            </a:r>
            <a:r>
              <a:rPr lang="en-GB" altLang="en-US" dirty="0" smtClean="0">
                <a:latin typeface="Comic Sans MS" pitchFamily="66" charset="0"/>
              </a:rPr>
              <a:t> </a:t>
            </a:r>
            <a:r>
              <a:rPr lang="en-GB" altLang="en-US" dirty="0" err="1" smtClean="0">
                <a:latin typeface="Comic Sans MS" pitchFamily="66" charset="0"/>
              </a:rPr>
              <a:t>fibers</a:t>
            </a:r>
            <a:r>
              <a:rPr lang="en-GB" altLang="en-US" dirty="0" smtClean="0">
                <a:latin typeface="Comic Sans MS" pitchFamily="66" charset="0"/>
              </a:rPr>
              <a:t> pull the lens </a:t>
            </a:r>
            <a:r>
              <a:rPr lang="en-GB" altLang="en-US" dirty="0">
                <a:latin typeface="Comic Sans MS" pitchFamily="66" charset="0"/>
              </a:rPr>
              <a:t>and keep the lens </a:t>
            </a:r>
            <a:r>
              <a:rPr lang="en-GB" altLang="en-US" dirty="0" smtClean="0">
                <a:latin typeface="Comic Sans MS" pitchFamily="66" charset="0"/>
              </a:rPr>
              <a:t>flattened and </a:t>
            </a:r>
            <a:r>
              <a:rPr lang="en-GB" altLang="en-US" dirty="0">
                <a:latin typeface="Comic Sans MS" pitchFamily="66" charset="0"/>
              </a:rPr>
              <a:t>then the </a:t>
            </a:r>
            <a:r>
              <a:rPr lang="en-GB" altLang="en-US" dirty="0" smtClean="0">
                <a:latin typeface="Comic Sans MS" pitchFamily="66" charset="0"/>
              </a:rPr>
              <a:t>eye is accommodated for look into </a:t>
            </a:r>
            <a:r>
              <a:rPr lang="en-GB" altLang="en-US" dirty="0">
                <a:latin typeface="Comic Sans MS" pitchFamily="66" charset="0"/>
              </a:rPr>
              <a:t>the distance</a:t>
            </a:r>
            <a:endParaRPr lang="en-US" altLang="en-US" dirty="0">
              <a:latin typeface="Comic Sans MS" pitchFamily="66" charset="0"/>
            </a:endParaRPr>
          </a:p>
        </p:txBody>
      </p:sp>
      <p:sp>
        <p:nvSpPr>
          <p:cNvPr id="25604" name="Rectangle 3"/>
          <p:cNvSpPr>
            <a:spLocks noChangeArrowheads="1"/>
          </p:cNvSpPr>
          <p:nvPr/>
        </p:nvSpPr>
        <p:spPr bwMode="auto">
          <a:xfrm>
            <a:off x="5292725" y="3573463"/>
            <a:ext cx="3643313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en-GB" altLang="en-US" dirty="0" smtClean="0">
                <a:latin typeface="Comic Sans MS" pitchFamily="66" charset="0"/>
              </a:rPr>
              <a:t>The </a:t>
            </a:r>
            <a:r>
              <a:rPr lang="en-GB" altLang="en-US" dirty="0" err="1">
                <a:latin typeface="Comic Sans MS" pitchFamily="66" charset="0"/>
              </a:rPr>
              <a:t>ciliary</a:t>
            </a:r>
            <a:r>
              <a:rPr lang="en-GB" altLang="en-US" dirty="0">
                <a:latin typeface="Comic Sans MS" pitchFamily="66" charset="0"/>
              </a:rPr>
              <a:t> muscle is attached </a:t>
            </a:r>
            <a:r>
              <a:rPr lang="en-GB" altLang="en-US" dirty="0" smtClean="0">
                <a:latin typeface="Comic Sans MS" pitchFamily="66" charset="0"/>
              </a:rPr>
              <a:t>to an elastic lens by inelastic </a:t>
            </a:r>
            <a:r>
              <a:rPr lang="en-GB" altLang="en-US" dirty="0" err="1" smtClean="0">
                <a:latin typeface="Comic Sans MS" pitchFamily="66" charset="0"/>
              </a:rPr>
              <a:t>zonular</a:t>
            </a:r>
            <a:r>
              <a:rPr lang="en-GB" altLang="en-US" dirty="0">
                <a:latin typeface="Comic Sans MS" pitchFamily="66" charset="0"/>
              </a:rPr>
              <a:t> </a:t>
            </a:r>
            <a:r>
              <a:rPr lang="en-GB" altLang="en-US" dirty="0" err="1" smtClean="0">
                <a:latin typeface="Comic Sans MS" pitchFamily="66" charset="0"/>
              </a:rPr>
              <a:t>fibers</a:t>
            </a:r>
            <a:endParaRPr lang="en-US" altLang="en-US" dirty="0">
              <a:latin typeface="Comic Sans MS" pitchFamily="66" charset="0"/>
            </a:endParaRPr>
          </a:p>
        </p:txBody>
      </p:sp>
      <p:sp>
        <p:nvSpPr>
          <p:cNvPr id="25605" name="Rectangle 4"/>
          <p:cNvSpPr>
            <a:spLocks noChangeArrowheads="1"/>
          </p:cNvSpPr>
          <p:nvPr/>
        </p:nvSpPr>
        <p:spPr bwMode="auto">
          <a:xfrm>
            <a:off x="3500438" y="5072063"/>
            <a:ext cx="5357812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en-GB" altLang="en-US" dirty="0">
                <a:latin typeface="Comic Sans MS" pitchFamily="66" charset="0"/>
              </a:rPr>
              <a:t>When the </a:t>
            </a:r>
            <a:r>
              <a:rPr lang="en-GB" altLang="en-US" dirty="0" err="1">
                <a:latin typeface="Comic Sans MS" pitchFamily="66" charset="0"/>
              </a:rPr>
              <a:t>ciliary</a:t>
            </a:r>
            <a:r>
              <a:rPr lang="en-GB" altLang="en-US" dirty="0">
                <a:latin typeface="Comic Sans MS" pitchFamily="66" charset="0"/>
              </a:rPr>
              <a:t> muscle </a:t>
            </a:r>
            <a:r>
              <a:rPr lang="en-GB" altLang="en-US" dirty="0" smtClean="0">
                <a:latin typeface="Comic Sans MS" pitchFamily="66" charset="0"/>
              </a:rPr>
              <a:t>contracts, </a:t>
            </a:r>
            <a:r>
              <a:rPr lang="en-GB" altLang="en-US" dirty="0" err="1" smtClean="0">
                <a:latin typeface="Comic Sans MS" pitchFamily="66" charset="0"/>
              </a:rPr>
              <a:t>zonular</a:t>
            </a:r>
            <a:r>
              <a:rPr lang="en-GB" altLang="en-US" dirty="0" smtClean="0">
                <a:latin typeface="Comic Sans MS" pitchFamily="66" charset="0"/>
              </a:rPr>
              <a:t> </a:t>
            </a:r>
            <a:r>
              <a:rPr lang="en-GB" altLang="en-US" dirty="0" err="1" smtClean="0">
                <a:latin typeface="Comic Sans MS" pitchFamily="66" charset="0"/>
              </a:rPr>
              <a:t>fibers</a:t>
            </a:r>
            <a:r>
              <a:rPr lang="en-GB" altLang="en-US" dirty="0" smtClean="0">
                <a:latin typeface="Comic Sans MS" pitchFamily="66" charset="0"/>
              </a:rPr>
              <a:t> </a:t>
            </a:r>
            <a:r>
              <a:rPr lang="en-GB" altLang="en-US" dirty="0">
                <a:latin typeface="Comic Sans MS" pitchFamily="66" charset="0"/>
              </a:rPr>
              <a:t>are loosened </a:t>
            </a:r>
            <a:r>
              <a:rPr lang="en-GB" altLang="en-US" dirty="0" smtClean="0">
                <a:latin typeface="Comic Sans MS" pitchFamily="66" charset="0"/>
              </a:rPr>
              <a:t>and the </a:t>
            </a:r>
            <a:r>
              <a:rPr lang="en-GB" altLang="en-US" dirty="0">
                <a:latin typeface="Comic Sans MS" pitchFamily="66" charset="0"/>
              </a:rPr>
              <a:t>elastic lens returns to a thickened </a:t>
            </a:r>
            <a:r>
              <a:rPr lang="en-GB" altLang="en-US" dirty="0" smtClean="0">
                <a:latin typeface="Comic Sans MS" pitchFamily="66" charset="0"/>
              </a:rPr>
              <a:t>shape suitable </a:t>
            </a:r>
            <a:r>
              <a:rPr lang="en-GB" altLang="en-US" dirty="0">
                <a:latin typeface="Comic Sans MS" pitchFamily="66" charset="0"/>
              </a:rPr>
              <a:t>for viewing close objects.</a:t>
            </a:r>
            <a:endParaRPr lang="en-US" altLang="en-US" dirty="0">
              <a:latin typeface="Comic Sans MS" pitchFamily="66" charset="0"/>
            </a:endParaRPr>
          </a:p>
        </p:txBody>
      </p:sp>
      <p:pic>
        <p:nvPicPr>
          <p:cNvPr id="25606" name="Picture 2"/>
          <p:cNvPicPr>
            <a:picLocks noChangeAspect="1" noChangeArrowheads="1"/>
          </p:cNvPicPr>
          <p:nvPr/>
        </p:nvPicPr>
        <p:blipFill>
          <a:blip r:embed="rId2" cstate="print"/>
          <a:srcRect l="54375" t="44812" r="28284" b="39436"/>
          <a:stretch>
            <a:fillRect/>
          </a:stretch>
        </p:blipFill>
        <p:spPr bwMode="auto">
          <a:xfrm>
            <a:off x="2714625" y="3357563"/>
            <a:ext cx="2643188" cy="150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7" name="TextBox 6"/>
          <p:cNvSpPr txBox="1">
            <a:spLocks noChangeArrowheads="1"/>
          </p:cNvSpPr>
          <p:nvPr/>
        </p:nvSpPr>
        <p:spPr bwMode="auto">
          <a:xfrm>
            <a:off x="1071563" y="642938"/>
            <a:ext cx="172675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GB" altLang="en-US" sz="2000" b="1" dirty="0" err="1" smtClean="0">
                <a:latin typeface="Comic Sans MS" pitchFamily="66" charset="0"/>
              </a:rPr>
              <a:t>Acomodation</a:t>
            </a:r>
            <a:endParaRPr lang="en-US" altLang="en-US" sz="2000" b="1" dirty="0">
              <a:latin typeface="Comic Sans MS" pitchFamily="66" charset="0"/>
            </a:endParaRPr>
          </a:p>
        </p:txBody>
      </p:sp>
      <p:pic>
        <p:nvPicPr>
          <p:cNvPr id="25608" name="Picture 4"/>
          <p:cNvPicPr>
            <a:picLocks noChangeAspect="1" noChangeArrowheads="1"/>
          </p:cNvPicPr>
          <p:nvPr/>
        </p:nvPicPr>
        <p:blipFill>
          <a:blip r:embed="rId3" cstate="print"/>
          <a:srcRect l="7788" t="18761" r="37869" b="42177"/>
          <a:stretch>
            <a:fillRect/>
          </a:stretch>
        </p:blipFill>
        <p:spPr bwMode="auto">
          <a:xfrm>
            <a:off x="6000750" y="571500"/>
            <a:ext cx="2649538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1"/>
          <p:cNvSpPr>
            <a:spLocks noChangeArrowheads="1"/>
          </p:cNvSpPr>
          <p:nvPr/>
        </p:nvSpPr>
        <p:spPr bwMode="auto">
          <a:xfrm>
            <a:off x="-34925" y="1414463"/>
            <a:ext cx="8642350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en-US" altLang="en-US" sz="2000" dirty="0">
                <a:latin typeface="Comic Sans MS" pitchFamily="66" charset="0"/>
              </a:rPr>
              <a:t>    - </a:t>
            </a:r>
            <a:r>
              <a:rPr lang="en-US" altLang="en-US" sz="2000" dirty="0" smtClean="0">
                <a:latin typeface="Comic Sans MS" pitchFamily="66" charset="0"/>
              </a:rPr>
              <a:t>It makes posterior 4/5 of vascular layer of the eye</a:t>
            </a:r>
            <a:r>
              <a:rPr lang="en-US" altLang="en-US" sz="2000" dirty="0">
                <a:latin typeface="Comic Sans MS" pitchFamily="66" charset="0"/>
              </a:rPr>
              <a:t/>
            </a:r>
            <a:br>
              <a:rPr lang="en-US" altLang="en-US" sz="2000" dirty="0">
                <a:latin typeface="Comic Sans MS" pitchFamily="66" charset="0"/>
              </a:rPr>
            </a:br>
            <a:r>
              <a:rPr lang="en-US" altLang="en-US" sz="2000" dirty="0">
                <a:latin typeface="Comic Sans MS" pitchFamily="66" charset="0"/>
              </a:rPr>
              <a:t/>
            </a:r>
            <a:br>
              <a:rPr lang="en-US" altLang="en-US" sz="2000" dirty="0">
                <a:latin typeface="Comic Sans MS" pitchFamily="66" charset="0"/>
              </a:rPr>
            </a:br>
            <a:r>
              <a:rPr lang="en-US" altLang="en-US" sz="2000" dirty="0">
                <a:latin typeface="Comic Sans MS" pitchFamily="66" charset="0"/>
              </a:rPr>
              <a:t>    - </a:t>
            </a:r>
            <a:r>
              <a:rPr lang="en-GB" altLang="en-US" sz="2000" dirty="0">
                <a:latin typeface="Comic Sans MS" pitchFamily="66" charset="0"/>
              </a:rPr>
              <a:t>It contains a network of blood vessels </a:t>
            </a:r>
            <a:r>
              <a:rPr lang="en-GB" altLang="en-US" sz="2000" dirty="0" smtClean="0">
                <a:latin typeface="Comic Sans MS" pitchFamily="66" charset="0"/>
              </a:rPr>
              <a:t>that vascularize </a:t>
            </a:r>
            <a:r>
              <a:rPr lang="en-GB" altLang="en-US" sz="2000" dirty="0">
                <a:latin typeface="Comic Sans MS" pitchFamily="66" charset="0"/>
              </a:rPr>
              <a:t>the eyeball</a:t>
            </a:r>
            <a:r>
              <a:rPr lang="en-US" altLang="en-US" sz="2000" b="1" dirty="0">
                <a:latin typeface="Comic Sans MS" pitchFamily="66" charset="0"/>
              </a:rPr>
              <a:t/>
            </a:r>
            <a:br>
              <a:rPr lang="en-US" altLang="en-US" sz="2000" b="1" dirty="0">
                <a:latin typeface="Comic Sans MS" pitchFamily="66" charset="0"/>
              </a:rPr>
            </a:br>
            <a:r>
              <a:rPr lang="en-US" altLang="en-US" sz="2000" b="1" dirty="0">
                <a:latin typeface="Comic Sans MS" pitchFamily="66" charset="0"/>
              </a:rPr>
              <a:t/>
            </a:r>
            <a:br>
              <a:rPr lang="en-US" altLang="en-US" sz="2000" b="1" dirty="0">
                <a:latin typeface="Comic Sans MS" pitchFamily="66" charset="0"/>
              </a:rPr>
            </a:br>
            <a:endParaRPr lang="en-US" altLang="en-US" sz="2000" dirty="0">
              <a:latin typeface="Verdana" pitchFamily="34" charset="0"/>
            </a:endParaRPr>
          </a:p>
        </p:txBody>
      </p:sp>
      <p:sp>
        <p:nvSpPr>
          <p:cNvPr id="17411" name="TextBox 2"/>
          <p:cNvSpPr txBox="1">
            <a:spLocks noChangeArrowheads="1"/>
          </p:cNvSpPr>
          <p:nvPr/>
        </p:nvSpPr>
        <p:spPr bwMode="auto">
          <a:xfrm>
            <a:off x="1979613" y="188913"/>
            <a:ext cx="211788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en-GB" altLang="en-US" sz="3200" b="1" dirty="0" smtClean="0">
                <a:solidFill>
                  <a:srgbClr val="9D323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C</a:t>
            </a:r>
            <a:r>
              <a:rPr lang="en-US" altLang="en-US" sz="3200" b="1" dirty="0" err="1" smtClean="0">
                <a:solidFill>
                  <a:srgbClr val="9D323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horoidea</a:t>
            </a:r>
            <a:endParaRPr lang="en-US" altLang="en-US" sz="3200" b="1" dirty="0">
              <a:solidFill>
                <a:srgbClr val="9D323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omic Sans MS" pitchFamily="66" charset="0"/>
            </a:endParaRPr>
          </a:p>
        </p:txBody>
      </p:sp>
      <p:pic>
        <p:nvPicPr>
          <p:cNvPr id="26628" name="Picture 5" descr="1607a_Eye-MedialView_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79838" y="3140075"/>
            <a:ext cx="5316537" cy="3632200"/>
          </a:xfrm>
          <a:prstGeom prst="rect">
            <a:avLst/>
          </a:prstGeom>
          <a:noFill/>
          <a:ln w="9525">
            <a:noFill/>
            <a:bevel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1"/>
          <p:cNvSpPr>
            <a:spLocks noChangeArrowheads="1"/>
          </p:cNvSpPr>
          <p:nvPr/>
        </p:nvSpPr>
        <p:spPr bwMode="auto">
          <a:xfrm>
            <a:off x="1588" y="693738"/>
            <a:ext cx="8631237" cy="44966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lnSpc>
                <a:spcPct val="90000"/>
              </a:lnSpc>
            </a:pPr>
            <a:r>
              <a:rPr lang="en-US" altLang="en-US" dirty="0">
                <a:latin typeface="Comic Sans MS" pitchFamily="66" charset="0"/>
              </a:rPr>
              <a:t/>
            </a:r>
            <a:br>
              <a:rPr lang="en-US" altLang="en-US" dirty="0">
                <a:latin typeface="Comic Sans MS" pitchFamily="66" charset="0"/>
              </a:rPr>
            </a:br>
            <a:r>
              <a:rPr lang="en-US" altLang="en-US" sz="2000" dirty="0">
                <a:latin typeface="Comic Sans MS" pitchFamily="66" charset="0"/>
              </a:rPr>
              <a:t>      </a:t>
            </a:r>
            <a:r>
              <a:rPr lang="en-US" altLang="en-US" sz="2000" b="1" dirty="0">
                <a:latin typeface="Comic Sans MS" pitchFamily="66" charset="0"/>
              </a:rPr>
              <a:t>1. </a:t>
            </a:r>
            <a:r>
              <a:rPr lang="en-GB" altLang="en-US" sz="2000" b="1" dirty="0" smtClean="0">
                <a:latin typeface="Comic Sans MS" pitchFamily="66" charset="0"/>
              </a:rPr>
              <a:t>pigment layer</a:t>
            </a:r>
            <a:r>
              <a:rPr lang="en-US" altLang="en-US" sz="2000" b="1" dirty="0" smtClean="0">
                <a:latin typeface="Comic Sans MS" pitchFamily="66" charset="0"/>
              </a:rPr>
              <a:t> </a:t>
            </a:r>
            <a:r>
              <a:rPr lang="en-US" altLang="en-US" sz="2000" b="1" dirty="0">
                <a:latin typeface="Comic Sans MS" pitchFamily="66" charset="0"/>
              </a:rPr>
              <a:t>(stratum </a:t>
            </a:r>
            <a:r>
              <a:rPr lang="en-US" altLang="en-US" sz="2000" b="1" dirty="0" err="1">
                <a:latin typeface="Comic Sans MS" pitchFamily="66" charset="0"/>
              </a:rPr>
              <a:t>pigmenti</a:t>
            </a:r>
            <a:r>
              <a:rPr lang="en-US" altLang="en-US" sz="2000" b="1" dirty="0">
                <a:latin typeface="Comic Sans MS" pitchFamily="66" charset="0"/>
              </a:rPr>
              <a:t>)</a:t>
            </a:r>
            <a:br>
              <a:rPr lang="en-US" altLang="en-US" sz="2000" b="1" dirty="0">
                <a:latin typeface="Comic Sans MS" pitchFamily="66" charset="0"/>
              </a:rPr>
            </a:br>
            <a:r>
              <a:rPr lang="en-US" altLang="en-US" sz="2000" dirty="0">
                <a:latin typeface="Comic Sans MS" pitchFamily="66" charset="0"/>
              </a:rPr>
              <a:t>      </a:t>
            </a:r>
            <a:r>
              <a:rPr lang="en-US" altLang="en-US" sz="2000" b="1" dirty="0">
                <a:latin typeface="Comic Sans MS" pitchFamily="66" charset="0"/>
              </a:rPr>
              <a:t>2. </a:t>
            </a:r>
            <a:r>
              <a:rPr lang="en-US" altLang="en-US" sz="2000" b="1" dirty="0" smtClean="0">
                <a:latin typeface="Comic Sans MS" pitchFamily="66" charset="0"/>
              </a:rPr>
              <a:t>retina</a:t>
            </a:r>
            <a:r>
              <a:rPr lang="en-US" altLang="en-US" sz="2000" b="1" dirty="0">
                <a:latin typeface="Comic Sans MS" pitchFamily="66" charset="0"/>
              </a:rPr>
              <a:t/>
            </a:r>
            <a:br>
              <a:rPr lang="en-US" altLang="en-US" sz="2000" b="1" dirty="0">
                <a:latin typeface="Comic Sans MS" pitchFamily="66" charset="0"/>
              </a:rPr>
            </a:br>
            <a:r>
              <a:rPr lang="en-US" altLang="en-US" sz="2000" b="1" dirty="0">
                <a:latin typeface="Comic Sans MS" pitchFamily="66" charset="0"/>
              </a:rPr>
              <a:t/>
            </a:r>
            <a:br>
              <a:rPr lang="en-US" altLang="en-US" sz="2000" b="1" dirty="0">
                <a:latin typeface="Comic Sans MS" pitchFamily="66" charset="0"/>
              </a:rPr>
            </a:br>
            <a:r>
              <a:rPr lang="en-US" altLang="en-US" sz="2000" b="1" dirty="0">
                <a:latin typeface="Comic Sans MS" pitchFamily="66" charset="0"/>
              </a:rPr>
              <a:t/>
            </a:r>
            <a:br>
              <a:rPr lang="en-US" altLang="en-US" sz="2000" b="1" dirty="0">
                <a:latin typeface="Comic Sans MS" pitchFamily="66" charset="0"/>
              </a:rPr>
            </a:br>
            <a:r>
              <a:rPr lang="en-US" altLang="en-US" sz="2000" b="1" dirty="0">
                <a:latin typeface="Comic Sans MS" pitchFamily="66" charset="0"/>
              </a:rPr>
              <a:t>   1. </a:t>
            </a:r>
            <a:r>
              <a:rPr lang="en-GB" altLang="en-US" sz="2000" b="1" dirty="0" smtClean="0">
                <a:latin typeface="Comic Sans MS" pitchFamily="66" charset="0"/>
              </a:rPr>
              <a:t>Pigment layer </a:t>
            </a:r>
            <a:r>
              <a:rPr lang="en-US" altLang="en-US" sz="2000" b="1" dirty="0" smtClean="0">
                <a:latin typeface="Comic Sans MS" pitchFamily="66" charset="0"/>
              </a:rPr>
              <a:t>(stratum </a:t>
            </a:r>
            <a:r>
              <a:rPr lang="en-US" altLang="en-US" sz="2000" b="1" dirty="0" err="1">
                <a:latin typeface="Comic Sans MS" pitchFamily="66" charset="0"/>
              </a:rPr>
              <a:t>pigmenti</a:t>
            </a:r>
            <a:r>
              <a:rPr lang="en-US" altLang="en-US" sz="2000" b="1" dirty="0">
                <a:latin typeface="Comic Sans MS" pitchFamily="66" charset="0"/>
              </a:rPr>
              <a:t>)</a:t>
            </a:r>
          </a:p>
          <a:p>
            <a:pPr eaLnBrk="1" hangingPunct="1">
              <a:lnSpc>
                <a:spcPct val="90000"/>
              </a:lnSpc>
            </a:pPr>
            <a:endParaRPr lang="en-US" altLang="en-US" sz="2000" dirty="0">
              <a:latin typeface="Comic Sans MS" pitchFamily="66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en-US" altLang="en-US" sz="2000" dirty="0">
                <a:latin typeface="Comic Sans MS" pitchFamily="66" charset="0"/>
              </a:rPr>
              <a:t>     </a:t>
            </a:r>
            <a:r>
              <a:rPr lang="en-GB" altLang="en-US" sz="2000" u="sng" dirty="0" smtClean="0">
                <a:latin typeface="Comic Sans MS" pitchFamily="66" charset="0"/>
              </a:rPr>
              <a:t>Structure</a:t>
            </a:r>
            <a:r>
              <a:rPr lang="en-US" altLang="en-US" sz="2000" dirty="0" smtClean="0">
                <a:latin typeface="Comic Sans MS" pitchFamily="66" charset="0"/>
              </a:rPr>
              <a:t>:</a:t>
            </a:r>
            <a:endParaRPr lang="en-US" altLang="en-US" sz="2000" dirty="0">
              <a:latin typeface="Comic Sans MS" pitchFamily="66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en-US" altLang="en-US" sz="2000" dirty="0">
                <a:latin typeface="Comic Sans MS" pitchFamily="66" charset="0"/>
              </a:rPr>
              <a:t>    </a:t>
            </a:r>
            <a:r>
              <a:rPr lang="en-US" altLang="en-US" sz="2000" dirty="0" smtClean="0">
                <a:latin typeface="Comic Sans MS" pitchFamily="66" charset="0"/>
              </a:rPr>
              <a:t>One layer of epithelium </a:t>
            </a:r>
            <a:r>
              <a:rPr lang="en-GB" altLang="en-US" sz="2000" dirty="0" smtClean="0">
                <a:latin typeface="Comic Sans MS" pitchFamily="66" charset="0"/>
              </a:rPr>
              <a:t>whose </a:t>
            </a:r>
            <a:r>
              <a:rPr lang="en-GB" altLang="en-US" sz="2000" dirty="0">
                <a:latin typeface="Comic Sans MS" pitchFamily="66" charset="0"/>
              </a:rPr>
              <a:t>cells are filled with </a:t>
            </a:r>
            <a:r>
              <a:rPr lang="en-GB" altLang="en-US" sz="2000" dirty="0" smtClean="0">
                <a:latin typeface="Comic Sans MS" pitchFamily="66" charset="0"/>
              </a:rPr>
              <a:t>dark pigment,</a:t>
            </a:r>
            <a:br>
              <a:rPr lang="en-GB" altLang="en-US" sz="2000" dirty="0" smtClean="0">
                <a:latin typeface="Comic Sans MS" pitchFamily="66" charset="0"/>
              </a:rPr>
            </a:br>
            <a:r>
              <a:rPr lang="en-GB" altLang="en-US" sz="2000" dirty="0" smtClean="0">
                <a:latin typeface="Comic Sans MS" pitchFamily="66" charset="0"/>
              </a:rPr>
              <a:t>    sensitive </a:t>
            </a:r>
            <a:r>
              <a:rPr lang="en-GB" altLang="en-US" sz="2000" dirty="0">
                <a:latin typeface="Comic Sans MS" pitchFamily="66" charset="0"/>
              </a:rPr>
              <a:t>to </a:t>
            </a:r>
            <a:r>
              <a:rPr lang="en-GB" altLang="en-US" sz="2000" dirty="0" smtClean="0">
                <a:latin typeface="Comic Sans MS" pitchFamily="66" charset="0"/>
              </a:rPr>
              <a:t>light</a:t>
            </a:r>
          </a:p>
          <a:p>
            <a:pPr eaLnBrk="1" hangingPunct="1">
              <a:lnSpc>
                <a:spcPct val="90000"/>
              </a:lnSpc>
            </a:pPr>
            <a:endParaRPr lang="en-US" altLang="en-US" sz="2000" dirty="0">
              <a:latin typeface="Comic Sans MS" pitchFamily="66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en-US" altLang="en-US" sz="2000" dirty="0">
                <a:latin typeface="Comic Sans MS" pitchFamily="66" charset="0"/>
              </a:rPr>
              <a:t>     </a:t>
            </a:r>
            <a:r>
              <a:rPr lang="en-US" altLang="en-US" sz="2000" b="1" dirty="0">
                <a:latin typeface="Comic Sans MS" pitchFamily="66" charset="0"/>
              </a:rPr>
              <a:t>2. </a:t>
            </a:r>
            <a:r>
              <a:rPr lang="en-GB" altLang="en-US" sz="2000" b="1" dirty="0" smtClean="0">
                <a:latin typeface="Comic Sans MS" pitchFamily="66" charset="0"/>
              </a:rPr>
              <a:t>R</a:t>
            </a:r>
            <a:r>
              <a:rPr lang="en-US" altLang="en-US" sz="2000" b="1" dirty="0" err="1" smtClean="0">
                <a:latin typeface="Comic Sans MS" pitchFamily="66" charset="0"/>
              </a:rPr>
              <a:t>etina</a:t>
            </a:r>
            <a:endParaRPr lang="en-US" altLang="en-US" sz="2000" b="1" dirty="0">
              <a:latin typeface="Comic Sans MS" pitchFamily="66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en-GB" altLang="en-US" sz="2000" b="1" dirty="0">
                <a:latin typeface="Comic Sans MS" pitchFamily="66" charset="0"/>
              </a:rPr>
              <a:t>     a) </a:t>
            </a:r>
            <a:r>
              <a:rPr lang="en-US" sz="2000" dirty="0">
                <a:latin typeface="Comic Sans MS" pitchFamily="66" charset="0"/>
              </a:rPr>
              <a:t>Pars caeca retinae</a:t>
            </a:r>
            <a:r>
              <a:rPr lang="en-US" altLang="en-US" sz="2000" dirty="0">
                <a:latin typeface="Comic Sans MS" pitchFamily="66" charset="0"/>
              </a:rPr>
              <a:t> </a:t>
            </a:r>
            <a:br>
              <a:rPr lang="en-US" altLang="en-US" sz="2000" dirty="0">
                <a:latin typeface="Comic Sans MS" pitchFamily="66" charset="0"/>
              </a:rPr>
            </a:br>
            <a:r>
              <a:rPr lang="en-GB" altLang="en-US" sz="2000" dirty="0">
                <a:latin typeface="Comic Sans MS" pitchFamily="66" charset="0"/>
              </a:rPr>
              <a:t>           </a:t>
            </a:r>
            <a:r>
              <a:rPr lang="en-US" sz="2000" dirty="0" smtClean="0">
                <a:latin typeface="Comic Sans MS" pitchFamily="66" charset="0"/>
              </a:rPr>
              <a:t>(</a:t>
            </a:r>
            <a:r>
              <a:rPr lang="en-GB" altLang="en-US" sz="2000" dirty="0" smtClean="0">
                <a:latin typeface="Comic Sans MS" pitchFamily="66" charset="0"/>
              </a:rPr>
              <a:t>“blind” part of retina</a:t>
            </a:r>
            <a:r>
              <a:rPr lang="en-US" altLang="en-US" sz="2000" dirty="0" smtClean="0">
                <a:latin typeface="Comic Sans MS" pitchFamily="66" charset="0"/>
              </a:rPr>
              <a:t>)</a:t>
            </a:r>
            <a:endParaRPr lang="en-US" altLang="en-US" sz="2000" dirty="0">
              <a:latin typeface="Comic Sans MS" pitchFamily="66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en-GB" altLang="en-US" sz="2000" dirty="0">
                <a:latin typeface="Comic Sans MS" pitchFamily="66" charset="0"/>
              </a:rPr>
              <a:t>       </a:t>
            </a:r>
            <a:r>
              <a:rPr lang="en-US" altLang="en-US" sz="2000" b="1" dirty="0">
                <a:latin typeface="Comic Sans MS" pitchFamily="66" charset="0"/>
              </a:rPr>
              <a:t>b</a:t>
            </a:r>
            <a:r>
              <a:rPr lang="en-GB" altLang="en-US" sz="2000" b="1" dirty="0" smtClean="0">
                <a:latin typeface="Comic Sans MS" pitchFamily="66" charset="0"/>
              </a:rPr>
              <a:t>)</a:t>
            </a:r>
            <a:r>
              <a:rPr lang="en-US" altLang="en-US" sz="2000" b="1" dirty="0" smtClean="0">
                <a:latin typeface="Comic Sans MS" pitchFamily="66" charset="0"/>
              </a:rPr>
              <a:t> </a:t>
            </a:r>
            <a:r>
              <a:rPr lang="en-US" sz="2000" dirty="0">
                <a:latin typeface="Comic Sans MS" pitchFamily="66" charset="0"/>
              </a:rPr>
              <a:t>Pars </a:t>
            </a:r>
            <a:r>
              <a:rPr lang="en-GB" altLang="en-US" sz="2000" dirty="0" err="1">
                <a:latin typeface="Comic Sans MS" pitchFamily="66" charset="0"/>
              </a:rPr>
              <a:t>opti</a:t>
            </a:r>
            <a:r>
              <a:rPr lang="en-US" sz="2000" dirty="0" err="1">
                <a:latin typeface="Comic Sans MS" pitchFamily="66" charset="0"/>
              </a:rPr>
              <a:t>ca</a:t>
            </a:r>
            <a:r>
              <a:rPr lang="en-US" sz="2000" dirty="0">
                <a:latin typeface="Comic Sans MS" pitchFamily="66" charset="0"/>
              </a:rPr>
              <a:t> retinae</a:t>
            </a:r>
            <a:r>
              <a:rPr lang="en-US" altLang="en-US" sz="2000" dirty="0">
                <a:latin typeface="Comic Sans MS" pitchFamily="66" charset="0"/>
              </a:rPr>
              <a:t> </a:t>
            </a:r>
            <a:br>
              <a:rPr lang="en-US" altLang="en-US" sz="2000" dirty="0">
                <a:latin typeface="Comic Sans MS" pitchFamily="66" charset="0"/>
              </a:rPr>
            </a:br>
            <a:r>
              <a:rPr lang="en-GB" altLang="en-US" sz="2000" dirty="0">
                <a:latin typeface="Comic Sans MS" pitchFamily="66" charset="0"/>
              </a:rPr>
              <a:t>           </a:t>
            </a:r>
            <a:r>
              <a:rPr lang="en-US" sz="2000" dirty="0" smtClean="0">
                <a:latin typeface="Comic Sans MS" pitchFamily="66" charset="0"/>
              </a:rPr>
              <a:t>(</a:t>
            </a:r>
            <a:r>
              <a:rPr lang="en-GB" altLang="en-US" sz="2000" dirty="0" smtClean="0">
                <a:latin typeface="Comic Sans MS" pitchFamily="66" charset="0"/>
              </a:rPr>
              <a:t>optic </a:t>
            </a:r>
            <a:r>
              <a:rPr lang="en-GB" altLang="en-US" sz="2000" dirty="0">
                <a:latin typeface="Comic Sans MS" pitchFamily="66" charset="0"/>
              </a:rPr>
              <a:t>part of the retina</a:t>
            </a:r>
            <a:r>
              <a:rPr lang="en-US" altLang="en-US" sz="2000" dirty="0" smtClean="0">
                <a:latin typeface="Comic Sans MS" pitchFamily="66" charset="0"/>
              </a:rPr>
              <a:t>)</a:t>
            </a:r>
            <a:endParaRPr lang="en-US" altLang="en-US" sz="2000" dirty="0">
              <a:latin typeface="Comic Sans MS" pitchFamily="66" charset="0"/>
            </a:endParaRPr>
          </a:p>
        </p:txBody>
      </p:sp>
      <p:sp>
        <p:nvSpPr>
          <p:cNvPr id="18435" name="TextBox 2"/>
          <p:cNvSpPr txBox="1">
            <a:spLocks noChangeArrowheads="1"/>
          </p:cNvSpPr>
          <p:nvPr/>
        </p:nvSpPr>
        <p:spPr bwMode="auto">
          <a:xfrm>
            <a:off x="2500313" y="69850"/>
            <a:ext cx="4624387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sr-Latn-CS" sz="3600" b="1">
                <a:solidFill>
                  <a:srgbClr val="9D323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Tunica interna bulbi</a:t>
            </a:r>
          </a:p>
        </p:txBody>
      </p:sp>
      <p:pic>
        <p:nvPicPr>
          <p:cNvPr id="27652" name="Picture 4"/>
          <p:cNvPicPr>
            <a:picLocks noChangeArrowheads="1"/>
          </p:cNvPicPr>
          <p:nvPr/>
        </p:nvPicPr>
        <p:blipFill>
          <a:blip r:embed="rId2" cstate="print"/>
          <a:srcRect l="8267" r="41928" b="37746"/>
          <a:stretch>
            <a:fillRect/>
          </a:stretch>
        </p:blipFill>
        <p:spPr bwMode="auto">
          <a:xfrm>
            <a:off x="5145088" y="3221038"/>
            <a:ext cx="3886200" cy="3643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1"/>
          <p:cNvSpPr>
            <a:spLocks noChangeArrowheads="1"/>
          </p:cNvSpPr>
          <p:nvPr/>
        </p:nvSpPr>
        <p:spPr bwMode="auto">
          <a:xfrm>
            <a:off x="0" y="1343025"/>
            <a:ext cx="9037638" cy="34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en-GB" altLang="en-US" sz="2000" dirty="0">
                <a:latin typeface="Comic Sans MS" pitchFamily="66" charset="0"/>
              </a:rPr>
              <a:t>    - </a:t>
            </a:r>
            <a:r>
              <a:rPr lang="en-US" altLang="en-US" sz="2000" dirty="0" smtClean="0">
                <a:latin typeface="Comic Sans MS" pitchFamily="66" charset="0"/>
              </a:rPr>
              <a:t>Posterior, optic part of retina contains receptors for the light</a:t>
            </a:r>
            <a:r>
              <a:rPr lang="en-US" altLang="en-US" sz="2000" dirty="0">
                <a:latin typeface="Comic Sans MS" pitchFamily="66" charset="0"/>
              </a:rPr>
              <a:t/>
            </a:r>
            <a:br>
              <a:rPr lang="en-US" altLang="en-US" sz="2000" dirty="0">
                <a:latin typeface="Comic Sans MS" pitchFamily="66" charset="0"/>
              </a:rPr>
            </a:br>
            <a:r>
              <a:rPr lang="en-US" altLang="en-US" sz="2000" dirty="0">
                <a:latin typeface="Comic Sans MS" pitchFamily="66" charset="0"/>
              </a:rPr>
              <a:t>     </a:t>
            </a:r>
            <a:r>
              <a:rPr lang="en-US" altLang="en-US" sz="2000" dirty="0" smtClean="0">
                <a:latin typeface="Comic Sans MS" pitchFamily="66" charset="0"/>
              </a:rPr>
              <a:t>(rods) and color (cones)</a:t>
            </a:r>
            <a:endParaRPr lang="en-US" altLang="en-US" sz="2000" dirty="0">
              <a:latin typeface="Comic Sans MS" pitchFamily="66" charset="0"/>
            </a:endParaRPr>
          </a:p>
          <a:p>
            <a:pPr eaLnBrk="1" hangingPunct="1"/>
            <a:r>
              <a:rPr lang="en-US" altLang="en-US" sz="2000" dirty="0">
                <a:latin typeface="Comic Sans MS" pitchFamily="66" charset="0"/>
              </a:rPr>
              <a:t/>
            </a:r>
            <a:br>
              <a:rPr lang="en-US" altLang="en-US" sz="2000" dirty="0">
                <a:latin typeface="Comic Sans MS" pitchFamily="66" charset="0"/>
              </a:rPr>
            </a:br>
            <a:r>
              <a:rPr lang="en-US" altLang="en-US" sz="2000" dirty="0">
                <a:latin typeface="Comic Sans MS" pitchFamily="66" charset="0"/>
              </a:rPr>
              <a:t>    - </a:t>
            </a:r>
            <a:r>
              <a:rPr lang="en-GB" altLang="en-US" sz="2000" dirty="0" smtClean="0">
                <a:latin typeface="Comic Sans MS" pitchFamily="66" charset="0"/>
              </a:rPr>
              <a:t>At posterior, inner part of optic part of retina, can be described</a:t>
            </a:r>
            <a:r>
              <a:rPr lang="en-US" altLang="en-US" sz="2000" dirty="0" smtClean="0">
                <a:latin typeface="Comic Sans MS" pitchFamily="66" charset="0"/>
              </a:rPr>
              <a:t>:</a:t>
            </a:r>
            <a:r>
              <a:rPr lang="en-US" altLang="en-US" sz="2000" dirty="0">
                <a:latin typeface="Comic Sans MS" pitchFamily="66" charset="0"/>
              </a:rPr>
              <a:t/>
            </a:r>
            <a:br>
              <a:rPr lang="en-US" altLang="en-US" sz="2000" dirty="0">
                <a:latin typeface="Comic Sans MS" pitchFamily="66" charset="0"/>
              </a:rPr>
            </a:br>
            <a:r>
              <a:rPr lang="en-US" altLang="en-US" sz="2000" dirty="0">
                <a:latin typeface="Comic Sans MS" pitchFamily="66" charset="0"/>
              </a:rPr>
              <a:t/>
            </a:r>
            <a:br>
              <a:rPr lang="en-US" altLang="en-US" sz="2000" dirty="0">
                <a:latin typeface="Comic Sans MS" pitchFamily="66" charset="0"/>
              </a:rPr>
            </a:br>
            <a:r>
              <a:rPr lang="en-US" altLang="en-US" sz="2000" dirty="0">
                <a:latin typeface="Comic Sans MS" pitchFamily="66" charset="0"/>
              </a:rPr>
              <a:t>      1) </a:t>
            </a:r>
            <a:r>
              <a:rPr lang="en-US" altLang="en-US" sz="2000" dirty="0" smtClean="0">
                <a:latin typeface="Comic Sans MS" pitchFamily="66" charset="0"/>
              </a:rPr>
              <a:t>optic </a:t>
            </a:r>
            <a:r>
              <a:rPr lang="en-GB" altLang="en-US" sz="2000" dirty="0" smtClean="0">
                <a:latin typeface="Comic Sans MS" pitchFamily="66" charset="0"/>
              </a:rPr>
              <a:t>papilla or optic disc or “blind spot”</a:t>
            </a:r>
            <a:r>
              <a:rPr lang="en-US" altLang="en-US" sz="2000" dirty="0">
                <a:latin typeface="Comic Sans MS" pitchFamily="66" charset="0"/>
              </a:rPr>
              <a:t/>
            </a:r>
            <a:br>
              <a:rPr lang="en-US" altLang="en-US" sz="2000" dirty="0">
                <a:latin typeface="Comic Sans MS" pitchFamily="66" charset="0"/>
              </a:rPr>
            </a:br>
            <a:r>
              <a:rPr lang="en-US" altLang="en-US" sz="2000" dirty="0">
                <a:latin typeface="Comic Sans MS" pitchFamily="66" charset="0"/>
              </a:rPr>
              <a:t>         (</a:t>
            </a:r>
            <a:r>
              <a:rPr lang="en-US" altLang="en-US" sz="2000" b="1" dirty="0">
                <a:latin typeface="Comic Sans MS" pitchFamily="66" charset="0"/>
              </a:rPr>
              <a:t>papilla s. discus n. </a:t>
            </a:r>
            <a:r>
              <a:rPr lang="en-US" altLang="en-US" sz="2000" b="1" dirty="0" err="1">
                <a:latin typeface="Comic Sans MS" pitchFamily="66" charset="0"/>
              </a:rPr>
              <a:t>optici</a:t>
            </a:r>
            <a:r>
              <a:rPr lang="en-US" altLang="en-US" sz="2000" dirty="0">
                <a:latin typeface="Comic Sans MS" pitchFamily="66" charset="0"/>
              </a:rPr>
              <a:t>)</a:t>
            </a:r>
            <a:br>
              <a:rPr lang="en-US" altLang="en-US" sz="2000" dirty="0">
                <a:latin typeface="Comic Sans MS" pitchFamily="66" charset="0"/>
              </a:rPr>
            </a:br>
            <a:r>
              <a:rPr lang="en-US" altLang="en-US" sz="2000" dirty="0">
                <a:latin typeface="Comic Sans MS" pitchFamily="66" charset="0"/>
              </a:rPr>
              <a:t/>
            </a:r>
            <a:br>
              <a:rPr lang="en-US" altLang="en-US" sz="2000" dirty="0">
                <a:latin typeface="Comic Sans MS" pitchFamily="66" charset="0"/>
              </a:rPr>
            </a:br>
            <a:r>
              <a:rPr lang="en-US" altLang="en-US" sz="2000" dirty="0">
                <a:latin typeface="Comic Sans MS" pitchFamily="66" charset="0"/>
              </a:rPr>
              <a:t>      2) </a:t>
            </a:r>
            <a:r>
              <a:rPr lang="en-GB" altLang="en-US" sz="2000" dirty="0" smtClean="0">
                <a:latin typeface="Comic Sans MS" pitchFamily="66" charset="0"/>
              </a:rPr>
              <a:t>macula </a:t>
            </a:r>
            <a:r>
              <a:rPr lang="en-US" altLang="en-US" sz="2000" dirty="0" smtClean="0">
                <a:latin typeface="Comic Sans MS" pitchFamily="66" charset="0"/>
              </a:rPr>
              <a:t>(</a:t>
            </a:r>
            <a:r>
              <a:rPr lang="en-US" altLang="en-US" sz="2000" b="1" dirty="0" smtClean="0">
                <a:latin typeface="Comic Sans MS" pitchFamily="66" charset="0"/>
              </a:rPr>
              <a:t>macula</a:t>
            </a:r>
            <a:r>
              <a:rPr lang="en-US" altLang="en-US" sz="2000" dirty="0">
                <a:latin typeface="Comic Sans MS" pitchFamily="66" charset="0"/>
              </a:rPr>
              <a:t>)</a:t>
            </a:r>
            <a:r>
              <a:rPr lang="en-US" altLang="en-US" sz="2000" b="1" dirty="0">
                <a:latin typeface="Comic Sans MS" pitchFamily="66" charset="0"/>
              </a:rPr>
              <a:t/>
            </a:r>
            <a:br>
              <a:rPr lang="en-US" altLang="en-US" sz="2000" b="1" dirty="0">
                <a:latin typeface="Comic Sans MS" pitchFamily="66" charset="0"/>
              </a:rPr>
            </a:br>
            <a:r>
              <a:rPr lang="en-US" altLang="en-US" sz="2000" b="1" dirty="0">
                <a:latin typeface="Comic Sans MS" pitchFamily="66" charset="0"/>
              </a:rPr>
              <a:t/>
            </a:r>
            <a:br>
              <a:rPr lang="en-US" altLang="en-US" sz="2000" b="1" dirty="0">
                <a:latin typeface="Comic Sans MS" pitchFamily="66" charset="0"/>
              </a:rPr>
            </a:br>
            <a:endParaRPr lang="en-US" altLang="en-US" sz="2000" dirty="0">
              <a:latin typeface="Verdana" pitchFamily="34" charset="0"/>
            </a:endParaRPr>
          </a:p>
        </p:txBody>
      </p:sp>
      <p:sp>
        <p:nvSpPr>
          <p:cNvPr id="19459" name="TextBox 2"/>
          <p:cNvSpPr txBox="1">
            <a:spLocks noChangeArrowheads="1"/>
          </p:cNvSpPr>
          <p:nvPr/>
        </p:nvSpPr>
        <p:spPr bwMode="auto">
          <a:xfrm>
            <a:off x="1979613" y="188913"/>
            <a:ext cx="4456669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en-GB" altLang="en-US" sz="3200" b="1" dirty="0" smtClean="0">
                <a:solidFill>
                  <a:srgbClr val="9D323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Optic form of retina</a:t>
            </a:r>
            <a:r>
              <a:rPr lang="en-US" altLang="en-US" sz="3200" b="1" dirty="0">
                <a:solidFill>
                  <a:srgbClr val="9D323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/>
            </a:r>
            <a:br>
              <a:rPr lang="en-US" altLang="en-US" sz="3200" b="1" dirty="0">
                <a:solidFill>
                  <a:srgbClr val="9D323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</a:br>
            <a:r>
              <a:rPr lang="en-US" altLang="en-US" sz="3200" b="1" dirty="0" smtClean="0">
                <a:solidFill>
                  <a:srgbClr val="9D323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(</a:t>
            </a:r>
            <a:r>
              <a:rPr lang="en-US" altLang="en-US" sz="3200" b="1" dirty="0">
                <a:solidFill>
                  <a:srgbClr val="9D323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pars </a:t>
            </a:r>
            <a:r>
              <a:rPr lang="en-US" altLang="en-US" sz="3200" b="1" dirty="0" err="1">
                <a:solidFill>
                  <a:srgbClr val="9D323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optica</a:t>
            </a:r>
            <a:r>
              <a:rPr lang="en-US" altLang="en-US" sz="3200" b="1" dirty="0">
                <a:solidFill>
                  <a:srgbClr val="9D323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 retinae)</a:t>
            </a:r>
          </a:p>
        </p:txBody>
      </p:sp>
      <p:pic>
        <p:nvPicPr>
          <p:cNvPr id="28676" name="Picture 4"/>
          <p:cNvPicPr>
            <a:picLocks noChangeArrowheads="1"/>
          </p:cNvPicPr>
          <p:nvPr/>
        </p:nvPicPr>
        <p:blipFill>
          <a:blip r:embed="rId2" cstate="print"/>
          <a:srcRect l="8267" r="41928" b="37746"/>
          <a:stretch>
            <a:fillRect/>
          </a:stretch>
        </p:blipFill>
        <p:spPr bwMode="auto">
          <a:xfrm>
            <a:off x="5145088" y="3221038"/>
            <a:ext cx="3886200" cy="3643312"/>
          </a:xfrm>
          <a:prstGeom prst="rect">
            <a:avLst/>
          </a:prstGeom>
          <a:noFill/>
          <a:ln w="9525">
            <a:noFill/>
            <a:bevel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1"/>
          <p:cNvSpPr>
            <a:spLocks noChangeArrowheads="1"/>
          </p:cNvSpPr>
          <p:nvPr/>
        </p:nvSpPr>
        <p:spPr bwMode="auto">
          <a:xfrm>
            <a:off x="0" y="1571625"/>
            <a:ext cx="9001125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en-US" altLang="en-US" sz="2000" dirty="0">
                <a:latin typeface="Comic Sans MS" pitchFamily="66" charset="0"/>
              </a:rPr>
              <a:t>    </a:t>
            </a:r>
            <a:r>
              <a:rPr lang="en-US" altLang="en-US" sz="1000" dirty="0">
                <a:latin typeface="Comic Sans MS" pitchFamily="66" charset="0"/>
              </a:rPr>
              <a:t/>
            </a:r>
            <a:br>
              <a:rPr lang="en-US" altLang="en-US" sz="1000" dirty="0">
                <a:latin typeface="Comic Sans MS" pitchFamily="66" charset="0"/>
              </a:rPr>
            </a:br>
            <a:r>
              <a:rPr lang="en-US" altLang="en-US" sz="2000" dirty="0">
                <a:latin typeface="Comic Sans MS" pitchFamily="66" charset="0"/>
              </a:rPr>
              <a:t>    - </a:t>
            </a:r>
            <a:r>
              <a:rPr lang="en-GB" altLang="en-US" sz="2000" dirty="0">
                <a:latin typeface="Comic Sans MS" pitchFamily="66" charset="0"/>
              </a:rPr>
              <a:t>in the region of the papilla, optic nerve </a:t>
            </a:r>
            <a:r>
              <a:rPr lang="en-GB" altLang="en-US" sz="2000" dirty="0" err="1">
                <a:latin typeface="Comic Sans MS" pitchFamily="66" charset="0"/>
              </a:rPr>
              <a:t>fibers</a:t>
            </a:r>
            <a:r>
              <a:rPr lang="en-GB" altLang="en-US" sz="2000" dirty="0">
                <a:latin typeface="Comic Sans MS" pitchFamily="66" charset="0"/>
              </a:rPr>
              <a:t> arrive from all      </a:t>
            </a:r>
            <a:r>
              <a:rPr lang="en-GB" altLang="en-US" sz="2000" dirty="0" smtClean="0">
                <a:latin typeface="Comic Sans MS" pitchFamily="66" charset="0"/>
              </a:rPr>
              <a:t/>
            </a:r>
            <a:br>
              <a:rPr lang="en-GB" altLang="en-US" sz="2000" dirty="0" smtClean="0">
                <a:latin typeface="Comic Sans MS" pitchFamily="66" charset="0"/>
              </a:rPr>
            </a:br>
            <a:r>
              <a:rPr lang="en-GB" altLang="en-US" sz="2000" dirty="0" smtClean="0">
                <a:latin typeface="Comic Sans MS" pitchFamily="66" charset="0"/>
              </a:rPr>
              <a:t>      parts </a:t>
            </a:r>
            <a:r>
              <a:rPr lang="en-GB" altLang="en-US" sz="2000" dirty="0">
                <a:latin typeface="Comic Sans MS" pitchFamily="66" charset="0"/>
              </a:rPr>
              <a:t>of the retina, </a:t>
            </a:r>
            <a:r>
              <a:rPr lang="en-GB" altLang="en-US" sz="2000" dirty="0" smtClean="0">
                <a:latin typeface="Comic Sans MS" pitchFamily="66" charset="0"/>
              </a:rPr>
              <a:t>unite and form </a:t>
            </a:r>
            <a:r>
              <a:rPr lang="en-GB" altLang="en-US" sz="2000" dirty="0">
                <a:latin typeface="Comic Sans MS" pitchFamily="66" charset="0"/>
              </a:rPr>
              <a:t>n. </a:t>
            </a:r>
            <a:r>
              <a:rPr lang="en-GB" altLang="en-US" sz="2000" dirty="0" err="1">
                <a:latin typeface="Comic Sans MS" pitchFamily="66" charset="0"/>
              </a:rPr>
              <a:t>opticus</a:t>
            </a:r>
            <a:r>
              <a:rPr lang="en-GB" altLang="en-US" sz="2000" dirty="0">
                <a:latin typeface="Comic Sans MS" pitchFamily="66" charset="0"/>
              </a:rPr>
              <a:t> </a:t>
            </a:r>
            <a:r>
              <a:rPr lang="en-GB" altLang="en-US" sz="2000" dirty="0" smtClean="0">
                <a:latin typeface="Comic Sans MS" pitchFamily="66" charset="0"/>
              </a:rPr>
              <a:t>that exit the eye bulb.</a:t>
            </a:r>
            <a:br>
              <a:rPr lang="en-GB" altLang="en-US" sz="2000" dirty="0" smtClean="0">
                <a:latin typeface="Comic Sans MS" pitchFamily="66" charset="0"/>
              </a:rPr>
            </a:br>
            <a:r>
              <a:rPr lang="en-GB" altLang="en-US" sz="2000" dirty="0" smtClean="0">
                <a:latin typeface="Comic Sans MS" pitchFamily="66" charset="0"/>
              </a:rPr>
              <a:t>      The </a:t>
            </a:r>
            <a:r>
              <a:rPr lang="en-GB" altLang="en-US" sz="2000" dirty="0">
                <a:latin typeface="Comic Sans MS" pitchFamily="66" charset="0"/>
              </a:rPr>
              <a:t>blood </a:t>
            </a:r>
            <a:r>
              <a:rPr lang="en-GB" altLang="en-US" sz="2000" dirty="0" smtClean="0">
                <a:latin typeface="Comic Sans MS" pitchFamily="66" charset="0"/>
              </a:rPr>
              <a:t>vessels pass </a:t>
            </a:r>
            <a:r>
              <a:rPr lang="en-GB" altLang="en-US" sz="2000" dirty="0">
                <a:latin typeface="Comic Sans MS" pitchFamily="66" charset="0"/>
              </a:rPr>
              <a:t>between the </a:t>
            </a:r>
            <a:r>
              <a:rPr lang="en-GB" altLang="en-US" sz="2000" dirty="0" err="1" smtClean="0">
                <a:latin typeface="Comic Sans MS" pitchFamily="66" charset="0"/>
              </a:rPr>
              <a:t>fibers</a:t>
            </a:r>
            <a:r>
              <a:rPr lang="en-GB" altLang="en-US" sz="2000" dirty="0" smtClean="0">
                <a:latin typeface="Comic Sans MS" pitchFamily="66" charset="0"/>
              </a:rPr>
              <a:t> of n. </a:t>
            </a:r>
            <a:r>
              <a:rPr lang="en-GB" altLang="en-US" sz="2000" dirty="0" err="1" smtClean="0">
                <a:latin typeface="Comic Sans MS" pitchFamily="66" charset="0"/>
              </a:rPr>
              <a:t>opticus</a:t>
            </a:r>
            <a:r>
              <a:rPr lang="en-GB" altLang="en-US" sz="2000" dirty="0">
                <a:latin typeface="Comic Sans MS" pitchFamily="66" charset="0"/>
              </a:rPr>
              <a:t> </a:t>
            </a:r>
            <a:r>
              <a:rPr lang="en-US" altLang="en-US" sz="2000" dirty="0" smtClean="0">
                <a:latin typeface="Comic Sans MS" pitchFamily="66" charset="0"/>
              </a:rPr>
              <a:t>(a</a:t>
            </a:r>
            <a:r>
              <a:rPr lang="en-US" altLang="en-US" sz="2000" dirty="0">
                <a:latin typeface="Comic Sans MS" pitchFamily="66" charset="0"/>
              </a:rPr>
              <a:t>. </a:t>
            </a:r>
            <a:r>
              <a:rPr lang="en-US" altLang="en-US" sz="2000" dirty="0" smtClean="0">
                <a:latin typeface="Comic Sans MS" pitchFamily="66" charset="0"/>
              </a:rPr>
              <a:t>et</a:t>
            </a:r>
            <a:br>
              <a:rPr lang="en-US" altLang="en-US" sz="2000" dirty="0" smtClean="0">
                <a:latin typeface="Comic Sans MS" pitchFamily="66" charset="0"/>
              </a:rPr>
            </a:br>
            <a:r>
              <a:rPr lang="en-US" altLang="en-US" sz="2000" dirty="0" smtClean="0">
                <a:latin typeface="Comic Sans MS" pitchFamily="66" charset="0"/>
              </a:rPr>
              <a:t>      </a:t>
            </a:r>
            <a:r>
              <a:rPr lang="en-US" altLang="en-US" sz="2000" dirty="0" err="1" smtClean="0">
                <a:latin typeface="Comic Sans MS" pitchFamily="66" charset="0"/>
              </a:rPr>
              <a:t>v.centralis</a:t>
            </a:r>
            <a:r>
              <a:rPr lang="en-US" altLang="en-US" sz="2000" dirty="0" smtClean="0">
                <a:latin typeface="Comic Sans MS" pitchFamily="66" charset="0"/>
              </a:rPr>
              <a:t> </a:t>
            </a:r>
            <a:r>
              <a:rPr lang="en-US" altLang="en-US" sz="2000" dirty="0">
                <a:latin typeface="Comic Sans MS" pitchFamily="66" charset="0"/>
              </a:rPr>
              <a:t>retinae)</a:t>
            </a:r>
            <a:br>
              <a:rPr lang="en-US" altLang="en-US" sz="2000" dirty="0">
                <a:latin typeface="Comic Sans MS" pitchFamily="66" charset="0"/>
              </a:rPr>
            </a:br>
            <a:r>
              <a:rPr lang="en-US" altLang="en-US" sz="1000" dirty="0">
                <a:latin typeface="Comic Sans MS" pitchFamily="66" charset="0"/>
              </a:rPr>
              <a:t/>
            </a:r>
            <a:br>
              <a:rPr lang="en-US" altLang="en-US" sz="1000" dirty="0">
                <a:latin typeface="Comic Sans MS" pitchFamily="66" charset="0"/>
              </a:rPr>
            </a:br>
            <a:r>
              <a:rPr lang="en-US" altLang="en-US" sz="2000" dirty="0">
                <a:latin typeface="Comic Sans MS" pitchFamily="66" charset="0"/>
              </a:rPr>
              <a:t>    - </a:t>
            </a:r>
            <a:r>
              <a:rPr lang="en-GB" altLang="en-US" sz="2000" dirty="0">
                <a:latin typeface="Comic Sans MS" pitchFamily="66" charset="0"/>
              </a:rPr>
              <a:t>there are no </a:t>
            </a:r>
            <a:r>
              <a:rPr lang="en-GB" altLang="en-US" sz="2000" dirty="0" err="1">
                <a:latin typeface="Comic Sans MS" pitchFamily="66" charset="0"/>
              </a:rPr>
              <a:t>neuroepithelial</a:t>
            </a:r>
            <a:r>
              <a:rPr lang="en-GB" altLang="en-US" sz="2000" dirty="0">
                <a:latin typeface="Comic Sans MS" pitchFamily="66" charset="0"/>
              </a:rPr>
              <a:t> cells </a:t>
            </a:r>
            <a:r>
              <a:rPr lang="en-GB" altLang="en-US" sz="2000" dirty="0" smtClean="0">
                <a:latin typeface="Comic Sans MS" pitchFamily="66" charset="0"/>
              </a:rPr>
              <a:t>for receiving </a:t>
            </a:r>
            <a:r>
              <a:rPr lang="en-GB" altLang="en-US" sz="2000" dirty="0">
                <a:latin typeface="Comic Sans MS" pitchFamily="66" charset="0"/>
              </a:rPr>
              <a:t>light </a:t>
            </a:r>
            <a:r>
              <a:rPr lang="en-GB" altLang="en-US" sz="2000" dirty="0" smtClean="0">
                <a:latin typeface="Comic Sans MS" pitchFamily="66" charset="0"/>
              </a:rPr>
              <a:t>stimuli (lack of</a:t>
            </a:r>
            <a:br>
              <a:rPr lang="en-GB" altLang="en-US" sz="2000" dirty="0" smtClean="0">
                <a:latin typeface="Comic Sans MS" pitchFamily="66" charset="0"/>
              </a:rPr>
            </a:br>
            <a:r>
              <a:rPr lang="en-GB" altLang="en-US" sz="2000" dirty="0" smtClean="0">
                <a:latin typeface="Comic Sans MS" pitchFamily="66" charset="0"/>
              </a:rPr>
              <a:t>       photoreceptors) </a:t>
            </a:r>
            <a:r>
              <a:rPr lang="en-US" altLang="en-US" sz="2000" dirty="0" smtClean="0">
                <a:latin typeface="Comic Sans MS" pitchFamily="66" charset="0"/>
              </a:rPr>
              <a:t>– </a:t>
            </a:r>
            <a:r>
              <a:rPr lang="en-GB" altLang="en-US" sz="2000" b="1" dirty="0" smtClean="0">
                <a:latin typeface="Comic Sans MS" pitchFamily="66" charset="0"/>
              </a:rPr>
              <a:t>it is the</a:t>
            </a:r>
            <a:r>
              <a:rPr lang="en-GB" altLang="en-US" sz="2000" b="1" dirty="0">
                <a:latin typeface="Comic Sans MS" pitchFamily="66" charset="0"/>
              </a:rPr>
              <a:t> </a:t>
            </a:r>
            <a:r>
              <a:rPr lang="en-GB" altLang="en-US" sz="2000" b="1" dirty="0" smtClean="0">
                <a:latin typeface="Comic Sans MS" pitchFamily="66" charset="0"/>
              </a:rPr>
              <a:t>“blind spot” of retina</a:t>
            </a:r>
            <a:r>
              <a:rPr lang="en-US" altLang="en-US" sz="2000" b="1" dirty="0" smtClean="0">
                <a:latin typeface="Comic Sans MS" pitchFamily="66" charset="0"/>
              </a:rPr>
              <a:t> </a:t>
            </a:r>
            <a:r>
              <a:rPr lang="en-US" altLang="en-US" sz="2000" b="1" dirty="0">
                <a:latin typeface="Comic Sans MS" pitchFamily="66" charset="0"/>
              </a:rPr>
              <a:t>(macula caeca)</a:t>
            </a:r>
            <a:br>
              <a:rPr lang="en-US" altLang="en-US" sz="2000" b="1" dirty="0">
                <a:latin typeface="Comic Sans MS" pitchFamily="66" charset="0"/>
              </a:rPr>
            </a:br>
            <a:r>
              <a:rPr lang="en-US" altLang="en-US" sz="1000" dirty="0">
                <a:latin typeface="Comic Sans MS" pitchFamily="66" charset="0"/>
              </a:rPr>
              <a:t/>
            </a:r>
            <a:br>
              <a:rPr lang="en-US" altLang="en-US" sz="1000" dirty="0">
                <a:latin typeface="Comic Sans MS" pitchFamily="66" charset="0"/>
              </a:rPr>
            </a:br>
            <a:r>
              <a:rPr lang="en-US" altLang="en-US" sz="2000" dirty="0">
                <a:latin typeface="Comic Sans MS" pitchFamily="66" charset="0"/>
              </a:rPr>
              <a:t>    - </a:t>
            </a:r>
            <a:r>
              <a:rPr lang="en-GB" altLang="en-US" sz="2000" dirty="0">
                <a:latin typeface="Comic Sans MS" pitchFamily="66" charset="0"/>
              </a:rPr>
              <a:t>in the central part it is easily </a:t>
            </a:r>
            <a:r>
              <a:rPr lang="en-GB" altLang="en-US" sz="2000" dirty="0" smtClean="0">
                <a:latin typeface="Comic Sans MS" pitchFamily="66" charset="0"/>
              </a:rPr>
              <a:t>depressed </a:t>
            </a:r>
            <a:r>
              <a:rPr lang="en-US" altLang="en-US" sz="2000" dirty="0" smtClean="0">
                <a:latin typeface="Comic Sans MS" pitchFamily="66" charset="0"/>
              </a:rPr>
              <a:t>-</a:t>
            </a:r>
            <a:r>
              <a:rPr lang="sr-Cyrl-CS" altLang="en-US" sz="2000" b="1" dirty="0" smtClean="0">
                <a:latin typeface="Comic Sans MS" pitchFamily="66" charset="0"/>
              </a:rPr>
              <a:t> </a:t>
            </a:r>
            <a:r>
              <a:rPr lang="en-US" altLang="en-US" sz="2000" b="1" dirty="0" smtClean="0">
                <a:latin typeface="Comic Sans MS" pitchFamily="66" charset="0"/>
              </a:rPr>
              <a:t>(</a:t>
            </a:r>
            <a:r>
              <a:rPr lang="en-US" altLang="en-US" sz="2000" b="1" dirty="0" err="1">
                <a:latin typeface="Comic Sans MS" pitchFamily="66" charset="0"/>
              </a:rPr>
              <a:t>excavatio</a:t>
            </a:r>
            <a:r>
              <a:rPr lang="sr-Cyrl-CS" altLang="en-US" sz="2000" b="1" dirty="0">
                <a:latin typeface="Comic Sans MS" pitchFamily="66" charset="0"/>
              </a:rPr>
              <a:t> </a:t>
            </a:r>
            <a:r>
              <a:rPr lang="en-US" altLang="en-US" sz="2000" b="1" dirty="0" err="1">
                <a:latin typeface="Comic Sans MS" pitchFamily="66" charset="0"/>
              </a:rPr>
              <a:t>papilllae</a:t>
            </a:r>
            <a:r>
              <a:rPr lang="en-US" altLang="en-US" sz="2000" b="1" dirty="0">
                <a:latin typeface="Comic Sans MS" pitchFamily="66" charset="0"/>
              </a:rPr>
              <a:t>)</a:t>
            </a:r>
            <a:endParaRPr lang="en-US" altLang="en-US" sz="2000" dirty="0">
              <a:latin typeface="Verdana" pitchFamily="34" charset="0"/>
            </a:endParaRPr>
          </a:p>
        </p:txBody>
      </p:sp>
      <p:sp>
        <p:nvSpPr>
          <p:cNvPr id="20483" name="TextBox 2"/>
          <p:cNvSpPr txBox="1">
            <a:spLocks noChangeArrowheads="1"/>
          </p:cNvSpPr>
          <p:nvPr/>
        </p:nvSpPr>
        <p:spPr bwMode="auto">
          <a:xfrm>
            <a:off x="1929041" y="285750"/>
            <a:ext cx="5336717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/>
            <a:r>
              <a:rPr lang="en-GB" altLang="en-US" sz="3200" b="1" dirty="0" smtClean="0">
                <a:solidFill>
                  <a:srgbClr val="9D323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Optic papilla or optic disc</a:t>
            </a:r>
            <a:r>
              <a:rPr lang="en-US" altLang="en-US" sz="3200" b="1" dirty="0">
                <a:solidFill>
                  <a:srgbClr val="9D323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/>
            </a:r>
            <a:br>
              <a:rPr lang="en-US" altLang="en-US" sz="3200" b="1" dirty="0">
                <a:solidFill>
                  <a:srgbClr val="9D323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</a:br>
            <a:r>
              <a:rPr lang="en-US" altLang="en-US" sz="3200" b="1" dirty="0">
                <a:solidFill>
                  <a:srgbClr val="9D323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(papilla s. discus </a:t>
            </a:r>
            <a:r>
              <a:rPr lang="en-US" altLang="en-US" sz="3200" b="1" dirty="0" err="1">
                <a:solidFill>
                  <a:srgbClr val="9D323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n.optici</a:t>
            </a:r>
            <a:r>
              <a:rPr lang="en-US" altLang="en-US" sz="3200" b="1" dirty="0">
                <a:solidFill>
                  <a:srgbClr val="9D323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)</a:t>
            </a:r>
          </a:p>
        </p:txBody>
      </p:sp>
      <p:graphicFrame>
        <p:nvGraphicFramePr>
          <p:cNvPr id="29700" name="Object 2"/>
          <p:cNvGraphicFramePr>
            <a:graphicFrameLocks noChangeAspect="1"/>
          </p:cNvGraphicFramePr>
          <p:nvPr/>
        </p:nvGraphicFramePr>
        <p:xfrm>
          <a:off x="5580063" y="4508500"/>
          <a:ext cx="3101975" cy="2289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33" r:id="rId3" imgW="7695238" imgH="5676190" progId="Paint.Picture">
                  <p:embed/>
                </p:oleObj>
              </mc:Choice>
              <mc:Fallback>
                <p:oleObj r:id="rId3" imgW="7695238" imgH="5676190" progId="Paint.Picture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80063" y="4508500"/>
                        <a:ext cx="3101975" cy="2289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bevel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1"/>
          <p:cNvSpPr>
            <a:spLocks noChangeArrowheads="1"/>
          </p:cNvSpPr>
          <p:nvPr/>
        </p:nvSpPr>
        <p:spPr bwMode="auto">
          <a:xfrm>
            <a:off x="0" y="1116013"/>
            <a:ext cx="9001125" cy="47089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en-US" altLang="en-US" sz="2000" dirty="0">
                <a:latin typeface="Comic Sans MS" pitchFamily="66" charset="0"/>
              </a:rPr>
              <a:t>    - </a:t>
            </a:r>
            <a:r>
              <a:rPr lang="en-US" altLang="en-US" sz="2000" dirty="0" smtClean="0">
                <a:latin typeface="Comic Sans MS" pitchFamily="66" charset="0"/>
              </a:rPr>
              <a:t>located 4mm </a:t>
            </a:r>
            <a:r>
              <a:rPr lang="en-GB" altLang="en-US" sz="2000" dirty="0" smtClean="0">
                <a:latin typeface="Comic Sans MS" pitchFamily="66" charset="0"/>
              </a:rPr>
              <a:t>laterally from </a:t>
            </a:r>
            <a:r>
              <a:rPr lang="en-US" altLang="en-US" sz="2000" dirty="0" smtClean="0">
                <a:latin typeface="Comic Sans MS" pitchFamily="66" charset="0"/>
              </a:rPr>
              <a:t>papilla </a:t>
            </a:r>
            <a:r>
              <a:rPr lang="en-US" altLang="en-US" sz="2000" dirty="0">
                <a:latin typeface="Comic Sans MS" pitchFamily="66" charset="0"/>
              </a:rPr>
              <a:t>n. </a:t>
            </a:r>
            <a:r>
              <a:rPr lang="en-US" altLang="en-US" sz="2000" dirty="0" err="1">
                <a:latin typeface="Comic Sans MS" pitchFamily="66" charset="0"/>
              </a:rPr>
              <a:t>optici</a:t>
            </a:r>
            <a:endParaRPr lang="en-US" altLang="en-US" sz="2000" dirty="0">
              <a:latin typeface="Comic Sans MS" pitchFamily="66" charset="0"/>
            </a:endParaRPr>
          </a:p>
          <a:p>
            <a:pPr eaLnBrk="1" hangingPunct="1"/>
            <a:r>
              <a:rPr lang="en-US" altLang="en-US" sz="1000" dirty="0">
                <a:latin typeface="Comic Sans MS" pitchFamily="66" charset="0"/>
              </a:rPr>
              <a:t/>
            </a:r>
            <a:br>
              <a:rPr lang="en-US" altLang="en-US" sz="1000" dirty="0">
                <a:latin typeface="Comic Sans MS" pitchFamily="66" charset="0"/>
              </a:rPr>
            </a:br>
            <a:r>
              <a:rPr lang="en-US" altLang="en-US" sz="2000" dirty="0">
                <a:latin typeface="Comic Sans MS" pitchFamily="66" charset="0"/>
              </a:rPr>
              <a:t>    - </a:t>
            </a:r>
            <a:r>
              <a:rPr lang="en-GB" altLang="en-US" sz="2000" dirty="0" smtClean="0">
                <a:latin typeface="Comic Sans MS" pitchFamily="66" charset="0"/>
              </a:rPr>
              <a:t>yellow in colour</a:t>
            </a:r>
            <a:r>
              <a:rPr lang="en-US" altLang="en-US" sz="2000" dirty="0" smtClean="0">
                <a:latin typeface="Comic Sans MS" pitchFamily="66" charset="0"/>
              </a:rPr>
              <a:t>; </a:t>
            </a:r>
            <a:r>
              <a:rPr lang="en-GB" altLang="en-US" sz="2000" dirty="0" smtClean="0">
                <a:latin typeface="Comic Sans MS" pitchFamily="66" charset="0"/>
              </a:rPr>
              <a:t>in central part</a:t>
            </a:r>
            <a:r>
              <a:rPr lang="en-US" altLang="en-US" sz="2000" dirty="0" smtClean="0">
                <a:latin typeface="Comic Sans MS" pitchFamily="66" charset="0"/>
              </a:rPr>
              <a:t>, it is made only of cones as receptors</a:t>
            </a:r>
            <a:r>
              <a:rPr lang="en-US" altLang="en-US" sz="2000" dirty="0">
                <a:latin typeface="Comic Sans MS" pitchFamily="66" charset="0"/>
              </a:rPr>
              <a:t/>
            </a:r>
            <a:br>
              <a:rPr lang="en-US" altLang="en-US" sz="2000" dirty="0">
                <a:latin typeface="Comic Sans MS" pitchFamily="66" charset="0"/>
              </a:rPr>
            </a:br>
            <a:r>
              <a:rPr lang="en-GB" altLang="en-US" sz="2000" dirty="0">
                <a:latin typeface="Comic Sans MS" pitchFamily="66" charset="0"/>
              </a:rPr>
              <a:t>      </a:t>
            </a:r>
            <a:r>
              <a:rPr lang="en-US" altLang="en-US" sz="2000" b="1" dirty="0" smtClean="0">
                <a:latin typeface="Comic Sans MS" pitchFamily="66" charset="0"/>
              </a:rPr>
              <a:t>(</a:t>
            </a:r>
            <a:r>
              <a:rPr lang="en-US" altLang="en-US" sz="2000" b="1" dirty="0">
                <a:latin typeface="Comic Sans MS" pitchFamily="66" charset="0"/>
              </a:rPr>
              <a:t>macula </a:t>
            </a:r>
            <a:r>
              <a:rPr lang="en-US" altLang="en-US" sz="2000" b="1" dirty="0" err="1">
                <a:latin typeface="Comic Sans MS" pitchFamily="66" charset="0"/>
              </a:rPr>
              <a:t>lutea</a:t>
            </a:r>
            <a:r>
              <a:rPr lang="en-US" altLang="en-US" sz="2000" b="1" dirty="0">
                <a:latin typeface="Comic Sans MS" pitchFamily="66" charset="0"/>
              </a:rPr>
              <a:t>) </a:t>
            </a:r>
            <a:r>
              <a:rPr lang="en-US" altLang="en-US" sz="2000" dirty="0" smtClean="0">
                <a:latin typeface="Comic Sans MS" pitchFamily="66" charset="0"/>
              </a:rPr>
              <a:t>(in other parts of optic retina, there are rods as</a:t>
            </a:r>
            <a:br>
              <a:rPr lang="en-US" altLang="en-US" sz="2000" dirty="0" smtClean="0">
                <a:latin typeface="Comic Sans MS" pitchFamily="66" charset="0"/>
              </a:rPr>
            </a:br>
            <a:r>
              <a:rPr lang="en-US" altLang="en-US" sz="2000" dirty="0" smtClean="0">
                <a:latin typeface="Comic Sans MS" pitchFamily="66" charset="0"/>
              </a:rPr>
              <a:t>      photoreceptors )</a:t>
            </a:r>
            <a:endParaRPr lang="en-US" altLang="en-US" sz="2000" dirty="0">
              <a:latin typeface="Comic Sans MS" pitchFamily="66" charset="0"/>
            </a:endParaRPr>
          </a:p>
          <a:p>
            <a:pPr eaLnBrk="1" hangingPunct="1"/>
            <a:r>
              <a:rPr lang="en-US" altLang="en-US" sz="1000" dirty="0">
                <a:latin typeface="Comic Sans MS" pitchFamily="66" charset="0"/>
              </a:rPr>
              <a:t/>
            </a:r>
            <a:br>
              <a:rPr lang="en-US" altLang="en-US" sz="1000" dirty="0">
                <a:latin typeface="Comic Sans MS" pitchFamily="66" charset="0"/>
              </a:rPr>
            </a:br>
            <a:r>
              <a:rPr lang="en-US" altLang="en-US" sz="2000" dirty="0">
                <a:latin typeface="Comic Sans MS" pitchFamily="66" charset="0"/>
              </a:rPr>
              <a:t>    - </a:t>
            </a:r>
            <a:r>
              <a:rPr lang="en-GB" altLang="en-US" sz="2000" dirty="0" smtClean="0">
                <a:latin typeface="Comic Sans MS" pitchFamily="66" charset="0"/>
              </a:rPr>
              <a:t>ellipsoid in shape, diameter:</a:t>
            </a:r>
            <a:r>
              <a:rPr lang="en-US" altLang="en-US" sz="2000" dirty="0" smtClean="0">
                <a:latin typeface="Comic Sans MS" pitchFamily="66" charset="0"/>
              </a:rPr>
              <a:t> </a:t>
            </a:r>
            <a:r>
              <a:rPr lang="en-US" altLang="en-US" sz="2000" dirty="0">
                <a:latin typeface="Comic Sans MS" pitchFamily="66" charset="0"/>
              </a:rPr>
              <a:t>1,5-2mm</a:t>
            </a:r>
          </a:p>
          <a:p>
            <a:pPr eaLnBrk="1" hangingPunct="1"/>
            <a:endParaRPr lang="en-US" altLang="en-US" sz="1000" dirty="0">
              <a:latin typeface="Comic Sans MS" pitchFamily="66" charset="0"/>
            </a:endParaRPr>
          </a:p>
          <a:p>
            <a:pPr eaLnBrk="1" hangingPunct="1"/>
            <a:endParaRPr lang="en-US" altLang="en-US" sz="1000" dirty="0">
              <a:latin typeface="Comic Sans MS" pitchFamily="66" charset="0"/>
            </a:endParaRPr>
          </a:p>
          <a:p>
            <a:pPr eaLnBrk="1" hangingPunct="1"/>
            <a:r>
              <a:rPr lang="en-US" altLang="en-US" sz="2000" dirty="0">
                <a:latin typeface="Comic Sans MS" pitchFamily="66" charset="0"/>
              </a:rPr>
              <a:t>    - </a:t>
            </a:r>
            <a:r>
              <a:rPr lang="en-GB" altLang="en-US" sz="2000" dirty="0">
                <a:latin typeface="Comic Sans MS" pitchFamily="66" charset="0"/>
              </a:rPr>
              <a:t>the central part is </a:t>
            </a:r>
            <a:r>
              <a:rPr lang="en-GB" altLang="en-US" sz="2000" dirty="0" smtClean="0">
                <a:latin typeface="Comic Sans MS" pitchFamily="66" charset="0"/>
              </a:rPr>
              <a:t>depressed </a:t>
            </a:r>
            <a:r>
              <a:rPr lang="en-GB" altLang="en-US" sz="2000" dirty="0">
                <a:latin typeface="Comic Sans MS" pitchFamily="66" charset="0"/>
              </a:rPr>
              <a:t>into </a:t>
            </a:r>
            <a:r>
              <a:rPr lang="en-GB" altLang="en-US" sz="2000" dirty="0" smtClean="0">
                <a:latin typeface="Comic Sans MS" pitchFamily="66" charset="0"/>
              </a:rPr>
              <a:t/>
            </a:r>
            <a:br>
              <a:rPr lang="en-GB" altLang="en-US" sz="2000" dirty="0" smtClean="0">
                <a:latin typeface="Comic Sans MS" pitchFamily="66" charset="0"/>
              </a:rPr>
            </a:br>
            <a:r>
              <a:rPr lang="en-GB" altLang="en-US" sz="2000" dirty="0" smtClean="0">
                <a:latin typeface="Comic Sans MS" pitchFamily="66" charset="0"/>
              </a:rPr>
              <a:t>     the central pit </a:t>
            </a:r>
            <a:r>
              <a:rPr lang="en-US" altLang="en-US" sz="2000" b="1" dirty="0" smtClean="0">
                <a:latin typeface="Comic Sans MS" pitchFamily="66" charset="0"/>
              </a:rPr>
              <a:t>(fovea </a:t>
            </a:r>
            <a:r>
              <a:rPr lang="en-US" altLang="en-US" sz="2000" b="1" dirty="0" err="1" smtClean="0">
                <a:latin typeface="Comic Sans MS" pitchFamily="66" charset="0"/>
              </a:rPr>
              <a:t>centralis</a:t>
            </a:r>
            <a:r>
              <a:rPr lang="en-US" altLang="en-US" sz="2000" b="1" dirty="0" smtClean="0">
                <a:latin typeface="Comic Sans MS" pitchFamily="66" charset="0"/>
              </a:rPr>
              <a:t>)</a:t>
            </a:r>
            <a:r>
              <a:rPr lang="en-US" altLang="en-US" sz="2000" dirty="0" smtClean="0">
                <a:latin typeface="Comic Sans MS" pitchFamily="66" charset="0"/>
              </a:rPr>
              <a:t>,</a:t>
            </a:r>
            <a:r>
              <a:rPr lang="en-GB" altLang="en-US" sz="2000" dirty="0" smtClean="0">
                <a:latin typeface="Comic Sans MS" pitchFamily="66" charset="0"/>
              </a:rPr>
              <a:t> </a:t>
            </a:r>
          </a:p>
          <a:p>
            <a:pPr eaLnBrk="1" hangingPunct="1"/>
            <a:r>
              <a:rPr lang="en-US" altLang="en-US" sz="2000" dirty="0" smtClean="0">
                <a:latin typeface="Comic Sans MS" pitchFamily="66" charset="0"/>
              </a:rPr>
              <a:t>     </a:t>
            </a:r>
            <a:r>
              <a:rPr lang="en-GB" sz="2000" dirty="0">
                <a:latin typeface="Comic Sans MS" panose="030F0702030302020204" pitchFamily="66" charset="0"/>
              </a:rPr>
              <a:t>specialized for </a:t>
            </a:r>
            <a:r>
              <a:rPr lang="en-GB" sz="2000" dirty="0" smtClean="0">
                <a:latin typeface="Comic Sans MS" panose="030F0702030302020204" pitchFamily="66" charset="0"/>
              </a:rPr>
              <a:t>high-acuity vision</a:t>
            </a:r>
            <a:br>
              <a:rPr lang="en-GB" sz="2000" dirty="0" smtClean="0">
                <a:latin typeface="Comic Sans MS" panose="030F0702030302020204" pitchFamily="66" charset="0"/>
              </a:rPr>
            </a:br>
            <a:r>
              <a:rPr lang="en-GB" sz="2000" dirty="0" smtClean="0">
                <a:latin typeface="Comic Sans MS" panose="030F0702030302020204" pitchFamily="66" charset="0"/>
              </a:rPr>
              <a:t>     (“clear vision”)</a:t>
            </a:r>
          </a:p>
          <a:p>
            <a:pPr eaLnBrk="1" hangingPunct="1"/>
            <a:endParaRPr lang="en-US" altLang="en-US" sz="2000" u="sng" dirty="0">
              <a:latin typeface="Comic Sans MS" pitchFamily="66" charset="0"/>
            </a:endParaRPr>
          </a:p>
          <a:p>
            <a:pPr eaLnBrk="1" hangingPunct="1"/>
            <a:r>
              <a:rPr lang="en-US" altLang="en-US" sz="2000" dirty="0">
                <a:latin typeface="Comic Sans MS" pitchFamily="66" charset="0"/>
              </a:rPr>
              <a:t>    - </a:t>
            </a:r>
            <a:r>
              <a:rPr lang="en-GB" altLang="en-US" sz="2000" dirty="0">
                <a:latin typeface="Comic Sans MS" pitchFamily="66" charset="0"/>
              </a:rPr>
              <a:t>light focuses on the </a:t>
            </a:r>
            <a:r>
              <a:rPr lang="en-GB" altLang="en-US" sz="2000" dirty="0" smtClean="0">
                <a:latin typeface="Comic Sans MS" pitchFamily="66" charset="0"/>
              </a:rPr>
              <a:t>fovea, </a:t>
            </a:r>
            <a:r>
              <a:rPr lang="en-GB" altLang="en-US" sz="2000" dirty="0">
                <a:latin typeface="Comic Sans MS" pitchFamily="66" charset="0"/>
              </a:rPr>
              <a:t>where </a:t>
            </a:r>
            <a:r>
              <a:rPr lang="en-GB" altLang="en-US" sz="2000" dirty="0" smtClean="0">
                <a:latin typeface="Comic Sans MS" pitchFamily="66" charset="0"/>
              </a:rPr>
              <a:t/>
            </a:r>
            <a:br>
              <a:rPr lang="en-GB" altLang="en-US" sz="2000" dirty="0" smtClean="0">
                <a:latin typeface="Comic Sans MS" pitchFamily="66" charset="0"/>
              </a:rPr>
            </a:br>
            <a:r>
              <a:rPr lang="en-GB" altLang="en-US" sz="2000" dirty="0" smtClean="0">
                <a:latin typeface="Comic Sans MS" pitchFamily="66" charset="0"/>
              </a:rPr>
              <a:t>      the cones are the </a:t>
            </a:r>
            <a:r>
              <a:rPr lang="en-GB" altLang="en-US" sz="2000" dirty="0">
                <a:latin typeface="Comic Sans MS" pitchFamily="66" charset="0"/>
              </a:rPr>
              <a:t>most numerous </a:t>
            </a:r>
            <a:r>
              <a:rPr lang="en-GB" altLang="en-US" sz="2000" dirty="0" smtClean="0">
                <a:latin typeface="Comic Sans MS" pitchFamily="66" charset="0"/>
              </a:rPr>
              <a:t>and </a:t>
            </a:r>
            <a:br>
              <a:rPr lang="en-GB" altLang="en-US" sz="2000" dirty="0" smtClean="0">
                <a:latin typeface="Comic Sans MS" pitchFamily="66" charset="0"/>
              </a:rPr>
            </a:br>
            <a:r>
              <a:rPr lang="en-GB" altLang="en-US" sz="2000" dirty="0" smtClean="0">
                <a:latin typeface="Comic Sans MS" pitchFamily="66" charset="0"/>
              </a:rPr>
              <a:t>      the clearest perception </a:t>
            </a:r>
            <a:r>
              <a:rPr lang="en-GB" altLang="en-US" sz="2000" dirty="0">
                <a:latin typeface="Comic Sans MS" pitchFamily="66" charset="0"/>
              </a:rPr>
              <a:t>of light</a:t>
            </a:r>
            <a:endParaRPr lang="en-US" altLang="en-US" sz="2000" dirty="0">
              <a:latin typeface="Comic Sans MS" pitchFamily="66" charset="0"/>
            </a:endParaRPr>
          </a:p>
        </p:txBody>
      </p:sp>
      <p:sp>
        <p:nvSpPr>
          <p:cNvPr id="21507" name="TextBox 2"/>
          <p:cNvSpPr txBox="1">
            <a:spLocks noChangeArrowheads="1"/>
          </p:cNvSpPr>
          <p:nvPr/>
        </p:nvSpPr>
        <p:spPr bwMode="auto">
          <a:xfrm>
            <a:off x="3403141" y="182563"/>
            <a:ext cx="153920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/>
            <a:r>
              <a:rPr lang="en-GB" altLang="en-US" sz="3200" b="1" dirty="0" smtClean="0">
                <a:solidFill>
                  <a:srgbClr val="9D323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M</a:t>
            </a:r>
            <a:r>
              <a:rPr lang="en-US" altLang="en-US" sz="3200" b="1" dirty="0" err="1" smtClean="0">
                <a:solidFill>
                  <a:srgbClr val="9D323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acula</a:t>
            </a:r>
            <a:endParaRPr lang="en-US" altLang="en-US" sz="3200" b="1" dirty="0">
              <a:solidFill>
                <a:srgbClr val="9D323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omic Sans MS" pitchFamily="66" charset="0"/>
            </a:endParaRPr>
          </a:p>
        </p:txBody>
      </p:sp>
      <p:pic>
        <p:nvPicPr>
          <p:cNvPr id="30724" name="Picture 4"/>
          <p:cNvPicPr>
            <a:picLocks noChangeArrowheads="1"/>
          </p:cNvPicPr>
          <p:nvPr/>
        </p:nvPicPr>
        <p:blipFill>
          <a:blip r:embed="rId2" cstate="print"/>
          <a:srcRect l="8267" r="41928" b="37746"/>
          <a:stretch>
            <a:fillRect/>
          </a:stretch>
        </p:blipFill>
        <p:spPr bwMode="auto">
          <a:xfrm>
            <a:off x="5145088" y="3076575"/>
            <a:ext cx="3886200" cy="3643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1"/>
          <p:cNvSpPr>
            <a:spLocks noChangeArrowheads="1"/>
          </p:cNvSpPr>
          <p:nvPr/>
        </p:nvSpPr>
        <p:spPr bwMode="auto">
          <a:xfrm>
            <a:off x="285750" y="2214563"/>
            <a:ext cx="4572000" cy="2862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25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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ts val="250"/>
              </a:spcBef>
              <a:buClr>
                <a:schemeClr val="accent1"/>
              </a:buClr>
              <a:buSzPct val="100000"/>
              <a:buFont typeface="Wingdings 2" panose="05020102010507070707" pitchFamily="18" charset="2"/>
              <a:buChar char="◦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ts val="250"/>
              </a:spcBef>
              <a:buClr>
                <a:srgbClr val="AAE9AA"/>
              </a:buClr>
              <a:buSzPct val="100000"/>
              <a:buFont typeface="Wingdings 2" panose="05020102010507070707" pitchFamily="18" charset="2"/>
              <a:buChar char=""/>
              <a:defRPr sz="22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ts val="225"/>
              </a:spcBef>
              <a:buClr>
                <a:srgbClr val="AAE9AA"/>
              </a:buClr>
              <a:buSzPct val="112000"/>
              <a:buFont typeface="Wingdings 2" panose="05020102010507070707" pitchFamily="18" charset="2"/>
              <a:buChar char="◦"/>
              <a:defRPr sz="19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ts val="250"/>
              </a:spcBef>
              <a:buClr>
                <a:srgbClr val="BFF0FE"/>
              </a:buClr>
              <a:buSzPct val="100000"/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BFF0FE"/>
              </a:buClr>
              <a:buSzPct val="100000"/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BFF0FE"/>
              </a:buClr>
              <a:buSzPct val="100000"/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BFF0FE"/>
              </a:buClr>
              <a:buSzPct val="100000"/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BFF0FE"/>
              </a:buClr>
              <a:buSzPct val="100000"/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sr-Latn-CS" sz="2000">
                <a:latin typeface="Comic Sans MS" panose="030F0702030302020204" pitchFamily="66" charset="0"/>
              </a:rPr>
              <a:t>1) Stratum pigmenti reatinae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sr-Latn-CS" sz="2000">
                <a:latin typeface="Comic Sans MS" panose="030F0702030302020204" pitchFamily="66" charset="0"/>
              </a:rPr>
              <a:t>2) Stratum bacillorum et conorum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sr-Latn-CS" sz="2000">
                <a:latin typeface="Comic Sans MS" panose="030F0702030302020204" pitchFamily="66" charset="0"/>
              </a:rPr>
              <a:t>3) Membrana limitans externa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sr-Latn-CS" sz="2000">
                <a:latin typeface="Comic Sans MS" panose="030F0702030302020204" pitchFamily="66" charset="0"/>
              </a:rPr>
              <a:t>4) Stratum neuroepitheliale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sr-Latn-CS" sz="2000">
                <a:latin typeface="Comic Sans MS" panose="030F0702030302020204" pitchFamily="66" charset="0"/>
              </a:rPr>
              <a:t>5) Stratum reticularae externum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sr-Latn-CS" sz="2000">
                <a:latin typeface="Comic Sans MS" panose="030F0702030302020204" pitchFamily="66" charset="0"/>
              </a:rPr>
              <a:t>6) Stratum ganglionare retinae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sr-Latn-CS" sz="2000">
                <a:latin typeface="Comic Sans MS" panose="030F0702030302020204" pitchFamily="66" charset="0"/>
              </a:rPr>
              <a:t>7) Stratum reticularae internum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sr-Latn-CS" sz="2000">
                <a:latin typeface="Comic Sans MS" panose="030F0702030302020204" pitchFamily="66" charset="0"/>
              </a:rPr>
              <a:t>8) Stratum ganglionare n. optici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sr-Latn-CS" sz="2000">
                <a:latin typeface="Comic Sans MS" panose="030F0702030302020204" pitchFamily="66" charset="0"/>
              </a:rPr>
              <a:t>9) Stratum filorum n. optici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sr-Latn-CS" sz="2000">
                <a:latin typeface="Comic Sans MS" panose="030F0702030302020204" pitchFamily="66" charset="0"/>
              </a:rPr>
              <a:t>10) Membrana limitans interna</a:t>
            </a:r>
          </a:p>
        </p:txBody>
      </p:sp>
      <p:sp>
        <p:nvSpPr>
          <p:cNvPr id="44035" name="Rectangle 2"/>
          <p:cNvSpPr>
            <a:spLocks noChangeArrowheads="1"/>
          </p:cNvSpPr>
          <p:nvPr/>
        </p:nvSpPr>
        <p:spPr bwMode="auto">
          <a:xfrm>
            <a:off x="1785938" y="357188"/>
            <a:ext cx="5572125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GB" altLang="en-US" sz="3200" b="1" dirty="0" smtClean="0">
                <a:solidFill>
                  <a:srgbClr val="9D323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anose="030F0702030302020204" pitchFamily="66" charset="0"/>
              </a:rPr>
              <a:t>Optic part of retina</a:t>
            </a:r>
          </a:p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en-US" sz="3200" b="1" dirty="0" smtClean="0">
                <a:solidFill>
                  <a:srgbClr val="9D323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anose="030F0702030302020204" pitchFamily="66" charset="0"/>
              </a:rPr>
              <a:t>  (pars </a:t>
            </a:r>
            <a:r>
              <a:rPr lang="en-US" altLang="en-US" sz="3200" b="1" dirty="0" err="1" smtClean="0">
                <a:solidFill>
                  <a:srgbClr val="9D323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anose="030F0702030302020204" pitchFamily="66" charset="0"/>
              </a:rPr>
              <a:t>optica</a:t>
            </a:r>
            <a:r>
              <a:rPr lang="en-US" altLang="en-US" sz="3200" b="1" dirty="0" smtClean="0">
                <a:solidFill>
                  <a:srgbClr val="9D323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anose="030F0702030302020204" pitchFamily="66" charset="0"/>
              </a:rPr>
              <a:t> retinae)</a:t>
            </a:r>
          </a:p>
        </p:txBody>
      </p:sp>
      <p:graphicFrame>
        <p:nvGraphicFramePr>
          <p:cNvPr id="45060" name="Object 2"/>
          <p:cNvGraphicFramePr>
            <a:graphicFrameLocks noChangeAspect="1"/>
          </p:cNvGraphicFramePr>
          <p:nvPr/>
        </p:nvGraphicFramePr>
        <p:xfrm>
          <a:off x="4429125" y="2143125"/>
          <a:ext cx="4318000" cy="3238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48" r:id="rId3" imgW="8914286" imgH="5380952" progId="Paint.Picture">
                  <p:embed/>
                </p:oleObj>
              </mc:Choice>
              <mc:Fallback>
                <p:oleObj r:id="rId3" imgW="8914286" imgH="5380952" progId="Paint.Picture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29125" y="2143125"/>
                        <a:ext cx="4318000" cy="3238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3480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1"/>
          <p:cNvSpPr>
            <a:spLocks noChangeArrowheads="1"/>
          </p:cNvSpPr>
          <p:nvPr/>
        </p:nvSpPr>
        <p:spPr bwMode="auto">
          <a:xfrm>
            <a:off x="0" y="1071563"/>
            <a:ext cx="9001125" cy="5940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en-US" altLang="en-US" sz="2000" u="sng" dirty="0">
                <a:latin typeface="Comic Sans MS" pitchFamily="66" charset="0"/>
              </a:rPr>
              <a:t/>
            </a:r>
            <a:br>
              <a:rPr lang="en-US" altLang="en-US" sz="2000" u="sng" dirty="0">
                <a:latin typeface="Comic Sans MS" pitchFamily="66" charset="0"/>
              </a:rPr>
            </a:br>
            <a:r>
              <a:rPr lang="en-US" altLang="en-US" sz="2000" dirty="0">
                <a:latin typeface="Comic Sans MS" pitchFamily="66" charset="0"/>
              </a:rPr>
              <a:t>    - </a:t>
            </a:r>
            <a:r>
              <a:rPr lang="en-GB" altLang="en-US" sz="2000" dirty="0">
                <a:latin typeface="Comic Sans MS" pitchFamily="66" charset="0"/>
              </a:rPr>
              <a:t>in the normal, </a:t>
            </a:r>
            <a:r>
              <a:rPr lang="en-GB" altLang="en-US" sz="2000" dirty="0" err="1">
                <a:latin typeface="Comic Sans MS" pitchFamily="66" charset="0"/>
              </a:rPr>
              <a:t>emetropic</a:t>
            </a:r>
            <a:r>
              <a:rPr lang="en-GB" altLang="en-US" sz="2000" dirty="0">
                <a:latin typeface="Comic Sans MS" pitchFamily="66" charset="0"/>
              </a:rPr>
              <a:t> eye (</a:t>
            </a:r>
            <a:r>
              <a:rPr lang="en-GB" altLang="en-US" sz="2000" dirty="0" err="1">
                <a:latin typeface="Comic Sans MS" pitchFamily="66" charset="0"/>
              </a:rPr>
              <a:t>emetropia</a:t>
            </a:r>
            <a:r>
              <a:rPr lang="en-GB" altLang="en-US" sz="2000" dirty="0">
                <a:latin typeface="Comic Sans MS" pitchFamily="66" charset="0"/>
              </a:rPr>
              <a:t>) </a:t>
            </a:r>
            <a:r>
              <a:rPr lang="en-GB" altLang="en-US" sz="2000" dirty="0" smtClean="0">
                <a:latin typeface="Comic Sans MS" pitchFamily="66" charset="0"/>
              </a:rPr>
              <a:t>the light </a:t>
            </a:r>
            <a:r>
              <a:rPr lang="en-GB" altLang="en-US" sz="2000" dirty="0">
                <a:latin typeface="Comic Sans MS" pitchFamily="66" charset="0"/>
              </a:rPr>
              <a:t>rays intersect </a:t>
            </a:r>
            <a:r>
              <a:rPr lang="en-GB" altLang="en-US" sz="2000" dirty="0" smtClean="0">
                <a:latin typeface="Comic Sans MS" pitchFamily="66" charset="0"/>
              </a:rPr>
              <a:t>in</a:t>
            </a:r>
            <a:br>
              <a:rPr lang="en-GB" altLang="en-US" sz="2000" dirty="0" smtClean="0">
                <a:latin typeface="Comic Sans MS" pitchFamily="66" charset="0"/>
              </a:rPr>
            </a:br>
            <a:r>
              <a:rPr lang="en-GB" altLang="en-US" sz="2000" dirty="0" smtClean="0">
                <a:latin typeface="Comic Sans MS" pitchFamily="66" charset="0"/>
              </a:rPr>
              <a:t>      (focuses on) the</a:t>
            </a:r>
            <a:r>
              <a:rPr lang="en-GB" altLang="en-US" sz="2000" dirty="0">
                <a:latin typeface="Comic Sans MS" pitchFamily="66" charset="0"/>
              </a:rPr>
              <a:t> </a:t>
            </a:r>
            <a:r>
              <a:rPr lang="en-GB" altLang="en-US" sz="2000" dirty="0" smtClean="0">
                <a:latin typeface="Comic Sans MS" pitchFamily="66" charset="0"/>
              </a:rPr>
              <a:t>foveae </a:t>
            </a:r>
            <a:r>
              <a:rPr lang="en-GB" altLang="en-US" sz="2000" dirty="0" err="1">
                <a:latin typeface="Comic Sans MS" pitchFamily="66" charset="0"/>
              </a:rPr>
              <a:t>centralis</a:t>
            </a:r>
            <a:r>
              <a:rPr lang="en-US" altLang="en-US" sz="2000" dirty="0">
                <a:latin typeface="Comic Sans MS" pitchFamily="66" charset="0"/>
              </a:rPr>
              <a:t/>
            </a:r>
            <a:br>
              <a:rPr lang="en-US" altLang="en-US" sz="2000" dirty="0">
                <a:latin typeface="Comic Sans MS" pitchFamily="66" charset="0"/>
              </a:rPr>
            </a:br>
            <a:endParaRPr lang="en-US" altLang="en-US" sz="2000" dirty="0">
              <a:latin typeface="Comic Sans MS" pitchFamily="66" charset="0"/>
            </a:endParaRPr>
          </a:p>
          <a:p>
            <a:pPr eaLnBrk="1" hangingPunct="1"/>
            <a:endParaRPr lang="en-US" altLang="en-US" sz="2000" dirty="0">
              <a:latin typeface="Comic Sans MS" pitchFamily="66" charset="0"/>
            </a:endParaRPr>
          </a:p>
          <a:p>
            <a:pPr eaLnBrk="1" hangingPunct="1"/>
            <a:endParaRPr lang="en-US" altLang="en-US" sz="2000" dirty="0">
              <a:latin typeface="Comic Sans MS" pitchFamily="66" charset="0"/>
            </a:endParaRPr>
          </a:p>
          <a:p>
            <a:pPr eaLnBrk="1" hangingPunct="1"/>
            <a:endParaRPr lang="en-US" altLang="en-US" sz="1000" dirty="0">
              <a:latin typeface="Comic Sans MS" pitchFamily="66" charset="0"/>
            </a:endParaRPr>
          </a:p>
          <a:p>
            <a:pPr eaLnBrk="1" hangingPunct="1"/>
            <a:endParaRPr lang="en-US" altLang="en-US" sz="1000" dirty="0">
              <a:latin typeface="Comic Sans MS" pitchFamily="66" charset="0"/>
            </a:endParaRPr>
          </a:p>
          <a:p>
            <a:pPr eaLnBrk="1" hangingPunct="1"/>
            <a:endParaRPr lang="en-US" altLang="en-US" sz="1000" dirty="0">
              <a:latin typeface="Comic Sans MS" pitchFamily="66" charset="0"/>
            </a:endParaRPr>
          </a:p>
          <a:p>
            <a:pPr eaLnBrk="1" hangingPunct="1"/>
            <a:endParaRPr lang="en-US" altLang="en-US" sz="1000" dirty="0">
              <a:latin typeface="Comic Sans MS" pitchFamily="66" charset="0"/>
            </a:endParaRPr>
          </a:p>
          <a:p>
            <a:pPr eaLnBrk="1" hangingPunct="1"/>
            <a:endParaRPr lang="en-US" altLang="en-US" sz="1000" dirty="0">
              <a:latin typeface="Comic Sans MS" pitchFamily="66" charset="0"/>
            </a:endParaRPr>
          </a:p>
          <a:p>
            <a:pPr eaLnBrk="1" hangingPunct="1"/>
            <a:r>
              <a:rPr lang="en-US" altLang="en-US" sz="2000" dirty="0">
                <a:latin typeface="Comic Sans MS" pitchFamily="66" charset="0"/>
              </a:rPr>
              <a:t> </a:t>
            </a:r>
            <a:r>
              <a:rPr lang="en-US" altLang="en-US" sz="2000" dirty="0" smtClean="0">
                <a:latin typeface="Comic Sans MS" pitchFamily="66" charset="0"/>
              </a:rPr>
              <a:t>     Refractive anomalies:</a:t>
            </a:r>
            <a:r>
              <a:rPr lang="en-US" altLang="en-US" sz="2000" dirty="0">
                <a:latin typeface="Comic Sans MS" pitchFamily="66" charset="0"/>
              </a:rPr>
              <a:t/>
            </a:r>
            <a:br>
              <a:rPr lang="en-US" altLang="en-US" sz="2000" dirty="0">
                <a:latin typeface="Comic Sans MS" pitchFamily="66" charset="0"/>
              </a:rPr>
            </a:br>
            <a:endParaRPr lang="en-US" altLang="en-US" sz="1000" dirty="0">
              <a:latin typeface="Comic Sans MS" pitchFamily="66" charset="0"/>
            </a:endParaRPr>
          </a:p>
          <a:p>
            <a:pPr eaLnBrk="1" hangingPunct="1"/>
            <a:r>
              <a:rPr lang="en-US" altLang="en-US" sz="2000" dirty="0">
                <a:latin typeface="Comic Sans MS" pitchFamily="66" charset="0"/>
              </a:rPr>
              <a:t>    - </a:t>
            </a:r>
            <a:r>
              <a:rPr lang="en-GB" sz="2000" b="1" dirty="0" smtClean="0"/>
              <a:t>Near-sightedness</a:t>
            </a:r>
            <a:r>
              <a:rPr lang="en-US" altLang="en-US" sz="2000" b="1" dirty="0" smtClean="0">
                <a:latin typeface="Comic Sans MS" pitchFamily="66" charset="0"/>
              </a:rPr>
              <a:t> </a:t>
            </a:r>
            <a:r>
              <a:rPr lang="en-US" altLang="en-US" sz="2000" b="1" dirty="0">
                <a:latin typeface="Comic Sans MS" pitchFamily="66" charset="0"/>
              </a:rPr>
              <a:t>(myopia)</a:t>
            </a:r>
            <a:r>
              <a:rPr lang="en-US" altLang="en-US" sz="2000" dirty="0">
                <a:latin typeface="Comic Sans MS" pitchFamily="66" charset="0"/>
              </a:rPr>
              <a:t/>
            </a:r>
            <a:br>
              <a:rPr lang="en-US" altLang="en-US" sz="2000" dirty="0">
                <a:latin typeface="Comic Sans MS" pitchFamily="66" charset="0"/>
              </a:rPr>
            </a:br>
            <a:r>
              <a:rPr lang="en-US" altLang="en-US" sz="2000" dirty="0">
                <a:latin typeface="Comic Sans MS" pitchFamily="66" charset="0"/>
              </a:rPr>
              <a:t>      </a:t>
            </a:r>
            <a:r>
              <a:rPr lang="en-GB" altLang="en-US" sz="2000" dirty="0">
                <a:latin typeface="Comic Sans MS" pitchFamily="66" charset="0"/>
              </a:rPr>
              <a:t>light rays intersect </a:t>
            </a:r>
            <a:r>
              <a:rPr lang="en-GB" altLang="en-US" sz="2000" dirty="0" smtClean="0">
                <a:latin typeface="Comic Sans MS" pitchFamily="66" charset="0"/>
              </a:rPr>
              <a:t>in front of </a:t>
            </a:r>
            <a:br>
              <a:rPr lang="en-GB" altLang="en-US" sz="2000" dirty="0" smtClean="0">
                <a:latin typeface="Comic Sans MS" pitchFamily="66" charset="0"/>
              </a:rPr>
            </a:br>
            <a:r>
              <a:rPr lang="en-GB" altLang="en-US" sz="2000" dirty="0" smtClean="0">
                <a:latin typeface="Comic Sans MS" pitchFamily="66" charset="0"/>
              </a:rPr>
              <a:t>      </a:t>
            </a:r>
            <a:r>
              <a:rPr lang="en-US" altLang="en-US" sz="2000" dirty="0" smtClean="0">
                <a:latin typeface="Comic Sans MS" pitchFamily="66" charset="0"/>
              </a:rPr>
              <a:t>foveae </a:t>
            </a:r>
            <a:r>
              <a:rPr lang="en-US" altLang="en-US" sz="2000" dirty="0" err="1">
                <a:latin typeface="Comic Sans MS" pitchFamily="66" charset="0"/>
              </a:rPr>
              <a:t>centralis</a:t>
            </a:r>
            <a:r>
              <a:rPr lang="en-US" altLang="en-US" sz="2000" dirty="0">
                <a:latin typeface="Comic Sans MS" pitchFamily="66" charset="0"/>
              </a:rPr>
              <a:t/>
            </a:r>
            <a:br>
              <a:rPr lang="en-US" altLang="en-US" sz="2000" dirty="0">
                <a:latin typeface="Comic Sans MS" pitchFamily="66" charset="0"/>
              </a:rPr>
            </a:br>
            <a:endParaRPr lang="en-US" altLang="en-US" sz="2000" dirty="0">
              <a:latin typeface="Comic Sans MS" pitchFamily="66" charset="0"/>
            </a:endParaRPr>
          </a:p>
          <a:p>
            <a:pPr eaLnBrk="1" hangingPunct="1"/>
            <a:r>
              <a:rPr lang="en-US" altLang="en-US" sz="2000" dirty="0">
                <a:latin typeface="Comic Sans MS" pitchFamily="66" charset="0"/>
              </a:rPr>
              <a:t/>
            </a:r>
            <a:br>
              <a:rPr lang="en-US" altLang="en-US" sz="2000" dirty="0">
                <a:latin typeface="Comic Sans MS" pitchFamily="66" charset="0"/>
              </a:rPr>
            </a:br>
            <a:r>
              <a:rPr lang="en-US" altLang="en-US" sz="2000" dirty="0">
                <a:latin typeface="Comic Sans MS" pitchFamily="66" charset="0"/>
              </a:rPr>
              <a:t>    - </a:t>
            </a:r>
            <a:r>
              <a:rPr lang="en-GB" sz="2000" b="1" dirty="0" smtClean="0"/>
              <a:t>Far-sightedness</a:t>
            </a:r>
            <a:r>
              <a:rPr lang="en-US" altLang="en-US" sz="2000" b="1" dirty="0" smtClean="0">
                <a:latin typeface="Comic Sans MS" pitchFamily="66" charset="0"/>
              </a:rPr>
              <a:t> </a:t>
            </a:r>
            <a:r>
              <a:rPr lang="en-US" altLang="en-US" sz="2000" b="1" dirty="0">
                <a:latin typeface="Comic Sans MS" pitchFamily="66" charset="0"/>
              </a:rPr>
              <a:t>(</a:t>
            </a:r>
            <a:r>
              <a:rPr lang="en-US" altLang="en-US" sz="2000" b="1" dirty="0" err="1">
                <a:latin typeface="Comic Sans MS" pitchFamily="66" charset="0"/>
              </a:rPr>
              <a:t>hypermetropia</a:t>
            </a:r>
            <a:r>
              <a:rPr lang="en-US" altLang="en-US" sz="2000" b="1" dirty="0">
                <a:latin typeface="Comic Sans MS" pitchFamily="66" charset="0"/>
              </a:rPr>
              <a:t>)</a:t>
            </a:r>
          </a:p>
          <a:p>
            <a:pPr eaLnBrk="1" hangingPunct="1"/>
            <a:r>
              <a:rPr lang="en-US" altLang="en-US" sz="2000" dirty="0">
                <a:latin typeface="Comic Sans MS" pitchFamily="66" charset="0"/>
              </a:rPr>
              <a:t> </a:t>
            </a:r>
            <a:r>
              <a:rPr lang="en-US" altLang="en-US" sz="2000" dirty="0" smtClean="0">
                <a:latin typeface="Comic Sans MS" pitchFamily="66" charset="0"/>
              </a:rPr>
              <a:t>     </a:t>
            </a:r>
            <a:r>
              <a:rPr lang="en-GB" altLang="en-US" sz="2000" dirty="0" smtClean="0">
                <a:latin typeface="Comic Sans MS" pitchFamily="66" charset="0"/>
              </a:rPr>
              <a:t>light </a:t>
            </a:r>
            <a:r>
              <a:rPr lang="en-GB" altLang="en-US" sz="2000" dirty="0">
                <a:latin typeface="Comic Sans MS" pitchFamily="66" charset="0"/>
              </a:rPr>
              <a:t>rays intersect </a:t>
            </a:r>
            <a:r>
              <a:rPr lang="en-GB" altLang="en-US" sz="2000" dirty="0" smtClean="0">
                <a:latin typeface="Comic Sans MS" pitchFamily="66" charset="0"/>
              </a:rPr>
              <a:t>behind </a:t>
            </a:r>
            <a:r>
              <a:rPr lang="en-US" altLang="en-US" sz="2000" dirty="0" smtClean="0">
                <a:latin typeface="Comic Sans MS" pitchFamily="66" charset="0"/>
              </a:rPr>
              <a:t>foveae </a:t>
            </a:r>
            <a:r>
              <a:rPr lang="en-US" altLang="en-US" sz="2000" dirty="0" err="1">
                <a:latin typeface="Comic Sans MS" pitchFamily="66" charset="0"/>
              </a:rPr>
              <a:t>centralis</a:t>
            </a:r>
            <a:endParaRPr lang="en-US" altLang="en-US" sz="2000" dirty="0">
              <a:latin typeface="Comic Sans MS" pitchFamily="66" charset="0"/>
            </a:endParaRPr>
          </a:p>
          <a:p>
            <a:pPr eaLnBrk="1" hangingPunct="1"/>
            <a:r>
              <a:rPr lang="en-US" altLang="en-US" sz="2000" dirty="0">
                <a:latin typeface="Comic Sans MS" pitchFamily="66" charset="0"/>
              </a:rPr>
              <a:t/>
            </a:r>
            <a:br>
              <a:rPr lang="en-US" altLang="en-US" sz="2000" dirty="0">
                <a:latin typeface="Comic Sans MS" pitchFamily="66" charset="0"/>
              </a:rPr>
            </a:br>
            <a:endParaRPr lang="en-US" altLang="en-US" sz="2000" dirty="0">
              <a:latin typeface="Verdana" pitchFamily="34" charset="0"/>
            </a:endParaRPr>
          </a:p>
        </p:txBody>
      </p:sp>
      <p:sp>
        <p:nvSpPr>
          <p:cNvPr id="22531" name="TextBox 2"/>
          <p:cNvSpPr txBox="1">
            <a:spLocks noChangeArrowheads="1"/>
          </p:cNvSpPr>
          <p:nvPr/>
        </p:nvSpPr>
        <p:spPr bwMode="auto">
          <a:xfrm>
            <a:off x="3403141" y="285750"/>
            <a:ext cx="153920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/>
            <a:r>
              <a:rPr lang="en-GB" altLang="en-US" sz="3200" b="1" dirty="0" smtClean="0">
                <a:solidFill>
                  <a:srgbClr val="9D323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M</a:t>
            </a:r>
            <a:r>
              <a:rPr lang="en-US" altLang="en-US" sz="3200" b="1" dirty="0" err="1" smtClean="0">
                <a:solidFill>
                  <a:srgbClr val="9D323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acula</a:t>
            </a:r>
            <a:endParaRPr lang="en-US" altLang="en-US" sz="3200" b="1" dirty="0">
              <a:solidFill>
                <a:srgbClr val="9D323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omic Sans MS" pitchFamily="66" charset="0"/>
            </a:endParaRPr>
          </a:p>
        </p:txBody>
      </p:sp>
      <p:pic>
        <p:nvPicPr>
          <p:cNvPr id="31748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00750" y="4643438"/>
            <a:ext cx="2724150" cy="186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9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29313" y="2928938"/>
            <a:ext cx="2628900" cy="186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50" name="Picture 2"/>
          <p:cNvPicPr>
            <a:picLocks noChangeAspect="1" noChangeArrowheads="1"/>
          </p:cNvPicPr>
          <p:nvPr/>
        </p:nvPicPr>
        <p:blipFill>
          <a:blip r:embed="rId4" cstate="print"/>
          <a:srcRect l="23769" t="35544" r="44131" b="17989"/>
          <a:stretch>
            <a:fillRect/>
          </a:stretch>
        </p:blipFill>
        <p:spPr bwMode="auto">
          <a:xfrm>
            <a:off x="3798015" y="2082505"/>
            <a:ext cx="1957388" cy="1770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4"/>
          <p:cNvPicPr>
            <a:picLocks noChangeAspect="1" noChangeArrowheads="1"/>
          </p:cNvPicPr>
          <p:nvPr/>
        </p:nvPicPr>
        <p:blipFill>
          <a:blip r:embed="rId2" cstate="print"/>
          <a:srcRect l="8267" r="41928" b="37746"/>
          <a:stretch>
            <a:fillRect/>
          </a:stretch>
        </p:blipFill>
        <p:spPr bwMode="auto">
          <a:xfrm>
            <a:off x="4357688" y="1500188"/>
            <a:ext cx="4468812" cy="4189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5" name="TextBox 1"/>
          <p:cNvSpPr txBox="1">
            <a:spLocks noChangeArrowheads="1"/>
          </p:cNvSpPr>
          <p:nvPr/>
        </p:nvSpPr>
        <p:spPr bwMode="auto">
          <a:xfrm>
            <a:off x="3000375" y="285750"/>
            <a:ext cx="177003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en-GB" altLang="en-US" sz="3600" b="1" dirty="0" smtClean="0">
                <a:solidFill>
                  <a:srgbClr val="9D323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Eyeball</a:t>
            </a:r>
            <a:endParaRPr lang="en-US" altLang="en-US" sz="3600" b="1" dirty="0">
              <a:solidFill>
                <a:srgbClr val="9D323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omic Sans MS" pitchFamily="66" charset="0"/>
            </a:endParaRPr>
          </a:p>
        </p:txBody>
      </p:sp>
      <p:sp>
        <p:nvSpPr>
          <p:cNvPr id="32772" name="TextBox 2"/>
          <p:cNvSpPr txBox="1">
            <a:spLocks noChangeArrowheads="1"/>
          </p:cNvSpPr>
          <p:nvPr/>
        </p:nvSpPr>
        <p:spPr bwMode="auto">
          <a:xfrm>
            <a:off x="285750" y="1500188"/>
            <a:ext cx="4166525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en-US" sz="2000" dirty="0">
                <a:latin typeface="Comic Sans MS" pitchFamily="66" charset="0"/>
              </a:rPr>
              <a:t/>
            </a:r>
            <a:br>
              <a:rPr lang="en-US" altLang="en-US" sz="2000" dirty="0">
                <a:latin typeface="Comic Sans MS" pitchFamily="66" charset="0"/>
              </a:rPr>
            </a:br>
            <a:r>
              <a:rPr lang="en-US" altLang="en-US" sz="2000" dirty="0">
                <a:latin typeface="Comic Sans MS" pitchFamily="66" charset="0"/>
              </a:rPr>
              <a:t/>
            </a:r>
            <a:br>
              <a:rPr lang="en-US" altLang="en-US" sz="2000" dirty="0">
                <a:latin typeface="Comic Sans MS" pitchFamily="66" charset="0"/>
              </a:rPr>
            </a:br>
            <a:r>
              <a:rPr lang="en-US" altLang="en-US" sz="2400" b="1" i="1" dirty="0">
                <a:latin typeface="Comic Sans MS" pitchFamily="66" charset="0"/>
              </a:rPr>
              <a:t>II </a:t>
            </a:r>
            <a:r>
              <a:rPr lang="en-GB" altLang="en-US" sz="2000" b="1" i="1" dirty="0" smtClean="0">
                <a:latin typeface="Comic Sans MS" pitchFamily="66" charset="0"/>
              </a:rPr>
              <a:t>Content of eyeball</a:t>
            </a:r>
            <a:r>
              <a:rPr lang="en-US" altLang="en-US" sz="2000" b="1" i="1" dirty="0" smtClean="0">
                <a:latin typeface="Comic Sans MS" pitchFamily="66" charset="0"/>
              </a:rPr>
              <a:t>:</a:t>
            </a:r>
            <a:r>
              <a:rPr lang="en-US" altLang="en-US" sz="2000" dirty="0">
                <a:latin typeface="Comic Sans MS" pitchFamily="66" charset="0"/>
              </a:rPr>
              <a:t/>
            </a:r>
            <a:br>
              <a:rPr lang="en-US" altLang="en-US" sz="2000" dirty="0">
                <a:latin typeface="Comic Sans MS" pitchFamily="66" charset="0"/>
              </a:rPr>
            </a:br>
            <a:endParaRPr lang="en-US" altLang="en-US" sz="2000" dirty="0">
              <a:latin typeface="Comic Sans MS" pitchFamily="66" charset="0"/>
            </a:endParaRPr>
          </a:p>
          <a:p>
            <a:pPr eaLnBrk="1" hangingPunct="1"/>
            <a:r>
              <a:rPr lang="en-US" altLang="en-US" sz="2000" dirty="0">
                <a:latin typeface="Comic Sans MS" pitchFamily="66" charset="0"/>
              </a:rPr>
              <a:t>- </a:t>
            </a:r>
            <a:r>
              <a:rPr lang="en-GB" altLang="en-US" sz="2000" dirty="0">
                <a:latin typeface="Comic Sans MS" pitchFamily="66" charset="0"/>
              </a:rPr>
              <a:t>Aqueous </a:t>
            </a:r>
            <a:r>
              <a:rPr lang="en-GB" altLang="en-US" sz="2000" dirty="0" err="1">
                <a:latin typeface="Comic Sans MS" pitchFamily="66" charset="0"/>
              </a:rPr>
              <a:t>humor</a:t>
            </a:r>
            <a:r>
              <a:rPr lang="en-GB" altLang="en-US" sz="2000" dirty="0">
                <a:latin typeface="Comic Sans MS" pitchFamily="66" charset="0"/>
              </a:rPr>
              <a:t> </a:t>
            </a:r>
            <a:r>
              <a:rPr lang="en-US" altLang="en-US" sz="2000" dirty="0">
                <a:latin typeface="Comic Sans MS" pitchFamily="66" charset="0"/>
              </a:rPr>
              <a:t>(humor </a:t>
            </a:r>
            <a:r>
              <a:rPr lang="en-US" altLang="en-US" sz="2000" dirty="0" err="1">
                <a:latin typeface="Comic Sans MS" pitchFamily="66" charset="0"/>
              </a:rPr>
              <a:t>aquosus</a:t>
            </a:r>
            <a:r>
              <a:rPr lang="en-US" altLang="en-US" sz="2000" dirty="0">
                <a:latin typeface="Comic Sans MS" pitchFamily="66" charset="0"/>
              </a:rPr>
              <a:t>)</a:t>
            </a:r>
            <a:br>
              <a:rPr lang="en-US" altLang="en-US" sz="2000" dirty="0">
                <a:latin typeface="Comic Sans MS" pitchFamily="66" charset="0"/>
              </a:rPr>
            </a:br>
            <a:r>
              <a:rPr lang="en-US" altLang="en-US" sz="2000" dirty="0">
                <a:latin typeface="Comic Sans MS" pitchFamily="66" charset="0"/>
              </a:rPr>
              <a:t>- </a:t>
            </a:r>
            <a:r>
              <a:rPr lang="en-GB" altLang="en-US" sz="2000" dirty="0">
                <a:latin typeface="Comic Sans MS" pitchFamily="66" charset="0"/>
              </a:rPr>
              <a:t>Lens</a:t>
            </a:r>
            <a:r>
              <a:rPr lang="en-US" altLang="en-US" sz="2000" dirty="0">
                <a:latin typeface="Comic Sans MS" pitchFamily="66" charset="0"/>
              </a:rPr>
              <a:t> (lens)</a:t>
            </a:r>
            <a:br>
              <a:rPr lang="en-US" altLang="en-US" sz="2000" dirty="0">
                <a:latin typeface="Comic Sans MS" pitchFamily="66" charset="0"/>
              </a:rPr>
            </a:br>
            <a:r>
              <a:rPr lang="en-US" altLang="en-US" sz="2000" dirty="0">
                <a:latin typeface="Comic Sans MS" pitchFamily="66" charset="0"/>
              </a:rPr>
              <a:t>- </a:t>
            </a:r>
            <a:r>
              <a:rPr lang="en-GB" altLang="en-US" sz="2000" dirty="0">
                <a:latin typeface="Comic Sans MS" pitchFamily="66" charset="0"/>
              </a:rPr>
              <a:t>Vitreous body </a:t>
            </a:r>
            <a:r>
              <a:rPr lang="en-US" altLang="en-US" sz="2000" dirty="0">
                <a:latin typeface="Comic Sans MS" pitchFamily="66" charset="0"/>
              </a:rPr>
              <a:t>(corpus </a:t>
            </a:r>
            <a:r>
              <a:rPr lang="en-US" altLang="en-US" sz="2000" dirty="0" err="1">
                <a:latin typeface="Comic Sans MS" pitchFamily="66" charset="0"/>
              </a:rPr>
              <a:t>vitreum</a:t>
            </a:r>
            <a:r>
              <a:rPr lang="en-US" altLang="en-US" sz="2000" dirty="0">
                <a:latin typeface="Comic Sans MS" pitchFamily="66" charset="0"/>
              </a:rPr>
              <a:t>)</a:t>
            </a:r>
            <a:br>
              <a:rPr lang="en-US" altLang="en-US" sz="2000" dirty="0">
                <a:latin typeface="Comic Sans MS" pitchFamily="66" charset="0"/>
              </a:rPr>
            </a:br>
            <a:r>
              <a:rPr lang="en-US" altLang="en-US" sz="2000" dirty="0">
                <a:latin typeface="Comic Sans MS" pitchFamily="66" charset="0"/>
              </a:rPr>
              <a:t>- </a:t>
            </a:r>
            <a:r>
              <a:rPr lang="en-GB" altLang="en-US" sz="2000" dirty="0">
                <a:latin typeface="Comic Sans MS" pitchFamily="66" charset="0"/>
              </a:rPr>
              <a:t>Anterior eye chamber </a:t>
            </a:r>
            <a:r>
              <a:rPr lang="en-GB" altLang="en-US" sz="2000" dirty="0" smtClean="0">
                <a:latin typeface="Comic Sans MS" pitchFamily="66" charset="0"/>
              </a:rPr>
              <a:t/>
            </a:r>
            <a:br>
              <a:rPr lang="en-GB" altLang="en-US" sz="2000" dirty="0" smtClean="0">
                <a:latin typeface="Comic Sans MS" pitchFamily="66" charset="0"/>
              </a:rPr>
            </a:br>
            <a:r>
              <a:rPr lang="en-GB" altLang="en-US" sz="2000" dirty="0" smtClean="0">
                <a:latin typeface="Comic Sans MS" pitchFamily="66" charset="0"/>
              </a:rPr>
              <a:t>  </a:t>
            </a:r>
            <a:r>
              <a:rPr lang="en-US" altLang="en-US" sz="2000" dirty="0" smtClean="0">
                <a:latin typeface="Comic Sans MS" pitchFamily="66" charset="0"/>
              </a:rPr>
              <a:t>(</a:t>
            </a:r>
            <a:r>
              <a:rPr lang="en-US" altLang="en-US" sz="2000" dirty="0">
                <a:latin typeface="Comic Sans MS" pitchFamily="66" charset="0"/>
              </a:rPr>
              <a:t>camera anterior </a:t>
            </a:r>
            <a:r>
              <a:rPr lang="en-US" altLang="en-US" sz="2000" dirty="0" err="1">
                <a:latin typeface="Comic Sans MS" pitchFamily="66" charset="0"/>
              </a:rPr>
              <a:t>bulbi</a:t>
            </a:r>
            <a:r>
              <a:rPr lang="en-US" altLang="en-US" sz="2000" dirty="0">
                <a:latin typeface="Comic Sans MS" pitchFamily="66" charset="0"/>
              </a:rPr>
              <a:t>)</a:t>
            </a:r>
            <a:br>
              <a:rPr lang="en-US" altLang="en-US" sz="2000" dirty="0">
                <a:latin typeface="Comic Sans MS" pitchFamily="66" charset="0"/>
              </a:rPr>
            </a:br>
            <a:r>
              <a:rPr lang="en-US" altLang="en-US" sz="2000" dirty="0">
                <a:latin typeface="Comic Sans MS" pitchFamily="66" charset="0"/>
              </a:rPr>
              <a:t>- </a:t>
            </a:r>
            <a:r>
              <a:rPr lang="en-GB" altLang="en-US" sz="2000" dirty="0">
                <a:latin typeface="Comic Sans MS" pitchFamily="66" charset="0"/>
              </a:rPr>
              <a:t>Posterior eye chamber </a:t>
            </a:r>
            <a:r>
              <a:rPr lang="en-GB" altLang="en-US" sz="2000" dirty="0" smtClean="0">
                <a:latin typeface="Comic Sans MS" pitchFamily="66" charset="0"/>
              </a:rPr>
              <a:t/>
            </a:r>
            <a:br>
              <a:rPr lang="en-GB" altLang="en-US" sz="2000" dirty="0" smtClean="0">
                <a:latin typeface="Comic Sans MS" pitchFamily="66" charset="0"/>
              </a:rPr>
            </a:br>
            <a:r>
              <a:rPr lang="en-GB" altLang="en-US" sz="2000" dirty="0" smtClean="0">
                <a:latin typeface="Comic Sans MS" pitchFamily="66" charset="0"/>
              </a:rPr>
              <a:t>  </a:t>
            </a:r>
            <a:r>
              <a:rPr lang="en-US" altLang="en-US" sz="2000" dirty="0" smtClean="0">
                <a:latin typeface="Comic Sans MS" pitchFamily="66" charset="0"/>
              </a:rPr>
              <a:t>(</a:t>
            </a:r>
            <a:r>
              <a:rPr lang="en-US" altLang="en-US" sz="2000" dirty="0">
                <a:latin typeface="Comic Sans MS" pitchFamily="66" charset="0"/>
              </a:rPr>
              <a:t>camera </a:t>
            </a:r>
            <a:r>
              <a:rPr lang="en-US" altLang="en-US" sz="2000" dirty="0" err="1">
                <a:latin typeface="Comic Sans MS" pitchFamily="66" charset="0"/>
              </a:rPr>
              <a:t>postrior</a:t>
            </a:r>
            <a:r>
              <a:rPr lang="en-US" altLang="en-US" sz="2000" dirty="0">
                <a:latin typeface="Comic Sans MS" pitchFamily="66" charset="0"/>
              </a:rPr>
              <a:t> </a:t>
            </a:r>
            <a:r>
              <a:rPr lang="en-US" altLang="en-US" sz="2000" dirty="0" err="1">
                <a:latin typeface="Comic Sans MS" pitchFamily="66" charset="0"/>
              </a:rPr>
              <a:t>bulbi</a:t>
            </a:r>
            <a:r>
              <a:rPr lang="en-US" altLang="en-US" sz="2000" dirty="0">
                <a:latin typeface="Comic Sans MS" pitchFamily="66" charset="0"/>
              </a:rPr>
              <a:t>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1"/>
          <p:cNvSpPr>
            <a:spLocks noChangeArrowheads="1"/>
          </p:cNvSpPr>
          <p:nvPr/>
        </p:nvSpPr>
        <p:spPr bwMode="auto">
          <a:xfrm>
            <a:off x="1500188" y="141288"/>
            <a:ext cx="6143625" cy="1077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3200" b="1" dirty="0" smtClean="0">
                <a:solidFill>
                  <a:srgbClr val="9D323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Anterior eye chamber</a:t>
            </a:r>
            <a:r>
              <a:rPr lang="en-US" altLang="en-US" sz="3200" b="1" dirty="0">
                <a:solidFill>
                  <a:srgbClr val="9D323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/>
            </a:r>
            <a:br>
              <a:rPr lang="en-US" altLang="en-US" sz="3200" b="1" dirty="0">
                <a:solidFill>
                  <a:srgbClr val="9D323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</a:br>
            <a:r>
              <a:rPr lang="en-US" altLang="en-US" sz="3200" b="1" dirty="0">
                <a:solidFill>
                  <a:srgbClr val="9D323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 (camera anterior </a:t>
            </a:r>
            <a:r>
              <a:rPr lang="en-US" altLang="en-US" sz="3200" b="1" dirty="0" err="1">
                <a:solidFill>
                  <a:srgbClr val="9D323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bulbi</a:t>
            </a:r>
            <a:r>
              <a:rPr lang="en-US" altLang="en-US" sz="3200" b="1" dirty="0">
                <a:solidFill>
                  <a:srgbClr val="9D323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)</a:t>
            </a:r>
          </a:p>
        </p:txBody>
      </p:sp>
      <p:pic>
        <p:nvPicPr>
          <p:cNvPr id="33795" name="Picture 4"/>
          <p:cNvPicPr>
            <a:picLocks noChangeAspect="1" noChangeArrowheads="1"/>
          </p:cNvPicPr>
          <p:nvPr/>
        </p:nvPicPr>
        <p:blipFill>
          <a:blip r:embed="rId2" cstate="print"/>
          <a:srcRect l="7788" t="10948" r="37869" b="44151"/>
          <a:stretch>
            <a:fillRect/>
          </a:stretch>
        </p:blipFill>
        <p:spPr bwMode="auto">
          <a:xfrm>
            <a:off x="4355976" y="1844824"/>
            <a:ext cx="4505325" cy="2792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6" name="Rectangle 4"/>
          <p:cNvSpPr>
            <a:spLocks noChangeArrowheads="1"/>
          </p:cNvSpPr>
          <p:nvPr/>
        </p:nvSpPr>
        <p:spPr bwMode="auto">
          <a:xfrm>
            <a:off x="179388" y="2200275"/>
            <a:ext cx="8964612" cy="34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en-US" altLang="en-US" sz="2000" dirty="0" smtClean="0">
                <a:latin typeface="Comic Sans MS" pitchFamily="66" charset="0"/>
              </a:rPr>
              <a:t>•</a:t>
            </a:r>
            <a:r>
              <a:rPr lang="en-GB" altLang="en-US" sz="2000" dirty="0" smtClean="0">
                <a:latin typeface="Comic Sans MS" pitchFamily="66" charset="0"/>
              </a:rPr>
              <a:t>A space filled with aqueous humour</a:t>
            </a:r>
            <a:r>
              <a:rPr lang="en-GB" altLang="en-US" sz="2000" dirty="0">
                <a:latin typeface="Comic Sans MS" pitchFamily="66" charset="0"/>
              </a:rPr>
              <a:t/>
            </a:r>
            <a:br>
              <a:rPr lang="en-GB" altLang="en-US" sz="2000" dirty="0">
                <a:latin typeface="Comic Sans MS" pitchFamily="66" charset="0"/>
              </a:rPr>
            </a:br>
            <a:r>
              <a:rPr lang="en-GB" altLang="en-US" sz="2000" dirty="0" smtClean="0">
                <a:latin typeface="Comic Sans MS" pitchFamily="66" charset="0"/>
              </a:rPr>
              <a:t> bounded by</a:t>
            </a:r>
            <a:r>
              <a:rPr lang="pl-PL" altLang="en-US" sz="2000" dirty="0" smtClean="0">
                <a:latin typeface="Comic Sans MS" pitchFamily="66" charset="0"/>
              </a:rPr>
              <a:t>:</a:t>
            </a:r>
            <a:r>
              <a:rPr lang="pl-PL" altLang="en-US" sz="2000" dirty="0">
                <a:latin typeface="Comic Sans MS" pitchFamily="66" charset="0"/>
              </a:rPr>
              <a:t/>
            </a:r>
            <a:br>
              <a:rPr lang="pl-PL" altLang="en-US" sz="2000" dirty="0">
                <a:latin typeface="Comic Sans MS" pitchFamily="66" charset="0"/>
              </a:rPr>
            </a:br>
            <a:r>
              <a:rPr lang="pl-PL" altLang="en-US" sz="2000" dirty="0">
                <a:latin typeface="Comic Sans MS" pitchFamily="66" charset="0"/>
              </a:rPr>
              <a:t> </a:t>
            </a:r>
            <a:r>
              <a:rPr lang="en-GB" altLang="en-US" sz="2000" u="sng" dirty="0" smtClean="0">
                <a:latin typeface="Comic Sans MS" pitchFamily="66" charset="0"/>
              </a:rPr>
              <a:t>anteriorly</a:t>
            </a:r>
            <a:r>
              <a:rPr lang="pl-PL" altLang="en-US" sz="2000" dirty="0" smtClean="0">
                <a:latin typeface="Comic Sans MS" pitchFamily="66" charset="0"/>
              </a:rPr>
              <a:t>: </a:t>
            </a:r>
            <a:r>
              <a:rPr lang="en-GB" altLang="en-US" sz="2000" dirty="0" smtClean="0">
                <a:latin typeface="Comic Sans MS" pitchFamily="66" charset="0"/>
              </a:rPr>
              <a:t>c</a:t>
            </a:r>
            <a:r>
              <a:rPr lang="pl-PL" altLang="en-US" sz="2000" dirty="0" smtClean="0">
                <a:latin typeface="Comic Sans MS" pitchFamily="66" charset="0"/>
              </a:rPr>
              <a:t>ornea</a:t>
            </a:r>
            <a:r>
              <a:rPr lang="pl-PL" altLang="en-US" sz="2000" dirty="0">
                <a:latin typeface="Comic Sans MS" pitchFamily="66" charset="0"/>
              </a:rPr>
              <a:t/>
            </a:r>
            <a:br>
              <a:rPr lang="pl-PL" altLang="en-US" sz="2000" dirty="0">
                <a:latin typeface="Comic Sans MS" pitchFamily="66" charset="0"/>
              </a:rPr>
            </a:br>
            <a:r>
              <a:rPr lang="pl-PL" altLang="en-US" sz="2000" dirty="0">
                <a:latin typeface="Comic Sans MS" pitchFamily="66" charset="0"/>
              </a:rPr>
              <a:t> </a:t>
            </a:r>
            <a:r>
              <a:rPr lang="en-GB" altLang="en-US" sz="2000" u="sng" dirty="0" smtClean="0">
                <a:latin typeface="Comic Sans MS" pitchFamily="66" charset="0"/>
              </a:rPr>
              <a:t>posteriorly</a:t>
            </a:r>
            <a:r>
              <a:rPr lang="pl-PL" altLang="en-US" sz="2000" dirty="0" smtClean="0">
                <a:latin typeface="Comic Sans MS" pitchFamily="66" charset="0"/>
              </a:rPr>
              <a:t>: </a:t>
            </a:r>
            <a:r>
              <a:rPr lang="en-GB" altLang="en-US" sz="2000" dirty="0" err="1">
                <a:latin typeface="Comic Sans MS" pitchFamily="66" charset="0"/>
              </a:rPr>
              <a:t>i</a:t>
            </a:r>
            <a:r>
              <a:rPr lang="pl-PL" altLang="en-US" sz="2000" dirty="0" smtClean="0">
                <a:latin typeface="Comic Sans MS" pitchFamily="66" charset="0"/>
              </a:rPr>
              <a:t>ris</a:t>
            </a:r>
            <a:r>
              <a:rPr lang="pl-PL" altLang="en-US" sz="2000" b="1" dirty="0">
                <a:latin typeface="Comic Sans MS" pitchFamily="66" charset="0"/>
              </a:rPr>
              <a:t/>
            </a:r>
            <a:br>
              <a:rPr lang="pl-PL" altLang="en-US" sz="2000" b="1" dirty="0">
                <a:latin typeface="Comic Sans MS" pitchFamily="66" charset="0"/>
              </a:rPr>
            </a:br>
            <a:r>
              <a:rPr lang="pl-PL" altLang="en-US" sz="2000" b="1" dirty="0">
                <a:latin typeface="Comic Sans MS" pitchFamily="66" charset="0"/>
              </a:rPr>
              <a:t/>
            </a:r>
            <a:br>
              <a:rPr lang="pl-PL" altLang="en-US" sz="2000" b="1" dirty="0">
                <a:latin typeface="Comic Sans MS" pitchFamily="66" charset="0"/>
              </a:rPr>
            </a:br>
            <a:r>
              <a:rPr lang="pl-PL" altLang="en-US" sz="2000" dirty="0">
                <a:latin typeface="Comic Sans MS" pitchFamily="66" charset="0"/>
              </a:rPr>
              <a:t>- </a:t>
            </a:r>
            <a:r>
              <a:rPr lang="en-GB" altLang="en-US" sz="2000" dirty="0" err="1" smtClean="0">
                <a:latin typeface="Comic Sans MS" pitchFamily="66" charset="0"/>
              </a:rPr>
              <a:t>Comunicates</a:t>
            </a:r>
            <a:r>
              <a:rPr lang="en-GB" altLang="en-US" sz="2000" dirty="0" smtClean="0">
                <a:latin typeface="Comic Sans MS" pitchFamily="66" charset="0"/>
              </a:rPr>
              <a:t> with posterior eye </a:t>
            </a:r>
            <a:br>
              <a:rPr lang="en-GB" altLang="en-US" sz="2000" dirty="0" smtClean="0">
                <a:latin typeface="Comic Sans MS" pitchFamily="66" charset="0"/>
              </a:rPr>
            </a:br>
            <a:r>
              <a:rPr lang="en-GB" altLang="en-US" sz="2000" dirty="0" smtClean="0">
                <a:latin typeface="Comic Sans MS" pitchFamily="66" charset="0"/>
              </a:rPr>
              <a:t>  chamber, by </a:t>
            </a:r>
            <a:r>
              <a:rPr lang="pl-PL" altLang="en-US" sz="2000" dirty="0" smtClean="0">
                <a:latin typeface="Comic Sans MS" pitchFamily="66" charset="0"/>
              </a:rPr>
              <a:t>pupilla </a:t>
            </a:r>
            <a:endParaRPr lang="en-GB" altLang="en-US" sz="2000" dirty="0" smtClean="0">
              <a:latin typeface="Comic Sans MS" pitchFamily="66" charset="0"/>
            </a:endParaRPr>
          </a:p>
          <a:p>
            <a:pPr eaLnBrk="1" hangingPunct="1"/>
            <a:endParaRPr lang="en-GB" altLang="en-US" sz="2000" dirty="0" smtClean="0">
              <a:latin typeface="Comic Sans MS" pitchFamily="66" charset="0"/>
            </a:endParaRPr>
          </a:p>
          <a:p>
            <a:pPr eaLnBrk="1" hangingPunct="1"/>
            <a:r>
              <a:rPr lang="pl-PL" altLang="en-US" sz="2000" b="1" dirty="0" smtClean="0">
                <a:latin typeface="Comic Sans MS" pitchFamily="66" charset="0"/>
              </a:rPr>
              <a:t>- </a:t>
            </a:r>
            <a:r>
              <a:rPr lang="en-GB" altLang="en-US" sz="2000" dirty="0">
                <a:latin typeface="Comic Sans MS" pitchFamily="66" charset="0"/>
              </a:rPr>
              <a:t>The peripheral part is narrowed </a:t>
            </a:r>
            <a:r>
              <a:rPr lang="en-GB" altLang="en-US" sz="2000" dirty="0" smtClean="0">
                <a:latin typeface="Comic Sans MS" pitchFamily="66" charset="0"/>
              </a:rPr>
              <a:t/>
            </a:r>
            <a:br>
              <a:rPr lang="en-GB" altLang="en-US" sz="2000" dirty="0" smtClean="0">
                <a:latin typeface="Comic Sans MS" pitchFamily="66" charset="0"/>
              </a:rPr>
            </a:br>
            <a:r>
              <a:rPr lang="en-GB" altLang="en-US" sz="2000" dirty="0" smtClean="0">
                <a:latin typeface="Comic Sans MS" pitchFamily="66" charset="0"/>
              </a:rPr>
              <a:t>    and </a:t>
            </a:r>
            <a:r>
              <a:rPr lang="en-GB" altLang="en-US" sz="2000" dirty="0">
                <a:latin typeface="Comic Sans MS" pitchFamily="66" charset="0"/>
              </a:rPr>
              <a:t>is called the </a:t>
            </a:r>
            <a:r>
              <a:rPr lang="en-GB" altLang="en-US" sz="2000" dirty="0" err="1" smtClean="0">
                <a:latin typeface="Comic Sans MS" pitchFamily="66" charset="0"/>
              </a:rPr>
              <a:t>iridocorneal</a:t>
            </a:r>
            <a:r>
              <a:rPr lang="en-GB" altLang="en-US" sz="2000" dirty="0" smtClean="0">
                <a:latin typeface="Comic Sans MS" pitchFamily="66" charset="0"/>
              </a:rPr>
              <a:t> </a:t>
            </a:r>
            <a:r>
              <a:rPr lang="en-GB" altLang="en-US" sz="2000" dirty="0">
                <a:latin typeface="Comic Sans MS" pitchFamily="66" charset="0"/>
              </a:rPr>
              <a:t>angle</a:t>
            </a:r>
            <a:r>
              <a:rPr lang="pl-PL" altLang="en-US" sz="2000" b="1" dirty="0" smtClean="0">
                <a:latin typeface="Comic Sans MS" pitchFamily="66" charset="0"/>
              </a:rPr>
              <a:t> </a:t>
            </a:r>
            <a:r>
              <a:rPr lang="pl-PL" altLang="en-US" sz="2000" b="1" dirty="0">
                <a:latin typeface="Comic Sans MS" pitchFamily="66" charset="0"/>
              </a:rPr>
              <a:t>(angulus iridocornealis)</a:t>
            </a:r>
            <a:br>
              <a:rPr lang="pl-PL" altLang="en-US" sz="2000" b="1" dirty="0">
                <a:latin typeface="Comic Sans MS" pitchFamily="66" charset="0"/>
              </a:rPr>
            </a:br>
            <a:r>
              <a:rPr lang="pl-PL" altLang="en-US" sz="2000" b="1" dirty="0">
                <a:latin typeface="Comic Sans MS" pitchFamily="66" charset="0"/>
              </a:rPr>
              <a:t>  </a:t>
            </a:r>
            <a:endParaRPr lang="en-US" altLang="en-US" sz="2000" b="1" dirty="0">
              <a:latin typeface="Comic Sans MS" pitchFamily="66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Box 1"/>
          <p:cNvSpPr txBox="1">
            <a:spLocks noChangeArrowheads="1"/>
          </p:cNvSpPr>
          <p:nvPr/>
        </p:nvSpPr>
        <p:spPr bwMode="auto">
          <a:xfrm>
            <a:off x="0" y="1214438"/>
            <a:ext cx="3811941" cy="42473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GB" altLang="en-US" b="1" dirty="0" smtClean="0">
                <a:latin typeface="Constantia" pitchFamily="18" charset="0"/>
              </a:rPr>
              <a:t>Structure</a:t>
            </a:r>
            <a:r>
              <a:rPr lang="sr-Latn-CS" altLang="en-US" b="1" dirty="0" smtClean="0">
                <a:latin typeface="Constantia" pitchFamily="18" charset="0"/>
              </a:rPr>
              <a:t>:</a:t>
            </a:r>
            <a:endParaRPr lang="sr-Latn-CS" altLang="en-US" b="1" dirty="0">
              <a:latin typeface="Constantia" pitchFamily="18" charset="0"/>
            </a:endParaRPr>
          </a:p>
          <a:p>
            <a:pPr eaLnBrk="1" hangingPunct="1"/>
            <a:endParaRPr lang="vi-VN" altLang="en-US" b="1" dirty="0"/>
          </a:p>
          <a:p>
            <a:pPr eaLnBrk="1" hangingPunct="1"/>
            <a:r>
              <a:rPr lang="sr-Latn-CS" altLang="en-US" dirty="0">
                <a:latin typeface="Constantia" pitchFamily="18" charset="0"/>
              </a:rPr>
              <a:t>• </a:t>
            </a:r>
            <a:r>
              <a:rPr lang="en-US" altLang="en-US" dirty="0" smtClean="0">
                <a:latin typeface="Constantia" pitchFamily="18" charset="0"/>
              </a:rPr>
              <a:t>Capsule</a:t>
            </a:r>
            <a:endParaRPr lang="en-US" altLang="en-US" dirty="0">
              <a:latin typeface="Constantia" pitchFamily="18" charset="0"/>
            </a:endParaRPr>
          </a:p>
          <a:p>
            <a:pPr eaLnBrk="1" hangingPunct="1">
              <a:buFont typeface="Arial" charset="0"/>
              <a:buChar char="-"/>
            </a:pPr>
            <a:r>
              <a:rPr lang="sr-Latn-CS" altLang="en-US" dirty="0">
                <a:latin typeface="Constantia" pitchFamily="18" charset="0"/>
              </a:rPr>
              <a:t> Capsula fibrosa</a:t>
            </a:r>
          </a:p>
          <a:p>
            <a:pPr eaLnBrk="1" hangingPunct="1">
              <a:buFont typeface="Arial" charset="0"/>
              <a:buChar char="-"/>
            </a:pPr>
            <a:endParaRPr lang="sr-Latn-CS" altLang="en-US" dirty="0">
              <a:latin typeface="Constantia" pitchFamily="18" charset="0"/>
            </a:endParaRPr>
          </a:p>
          <a:p>
            <a:pPr eaLnBrk="1" hangingPunct="1"/>
            <a:r>
              <a:rPr lang="sr-Latn-CS" altLang="en-US" dirty="0">
                <a:latin typeface="Constantia" pitchFamily="18" charset="0"/>
              </a:rPr>
              <a:t>• </a:t>
            </a:r>
            <a:r>
              <a:rPr lang="en-GB" altLang="en-US" dirty="0" smtClean="0">
                <a:latin typeface="Constantia" pitchFamily="18" charset="0"/>
              </a:rPr>
              <a:t>Parenchyma</a:t>
            </a:r>
            <a:endParaRPr lang="sr-Latn-CS" altLang="en-US" dirty="0">
              <a:latin typeface="Constantia" pitchFamily="18" charset="0"/>
            </a:endParaRPr>
          </a:p>
          <a:p>
            <a:pPr eaLnBrk="1" hangingPunct="1">
              <a:buFont typeface="Arial" charset="0"/>
              <a:buChar char="-"/>
            </a:pPr>
            <a:r>
              <a:rPr lang="sr-Latn-CS" altLang="en-US" dirty="0">
                <a:latin typeface="Constantia" pitchFamily="18" charset="0"/>
              </a:rPr>
              <a:t> Lobuli gl. thyroideae</a:t>
            </a:r>
          </a:p>
          <a:p>
            <a:pPr eaLnBrk="1" hangingPunct="1">
              <a:buFont typeface="Arial" charset="0"/>
              <a:buChar char="-"/>
            </a:pPr>
            <a:endParaRPr lang="sr-Latn-CS" altLang="en-US" dirty="0">
              <a:latin typeface="Constantia" pitchFamily="18" charset="0"/>
            </a:endParaRPr>
          </a:p>
          <a:p>
            <a:pPr eaLnBrk="1" hangingPunct="1"/>
            <a:r>
              <a:rPr lang="sr-Latn-CS" altLang="en-US" dirty="0">
                <a:latin typeface="Constantia" pitchFamily="18" charset="0"/>
              </a:rPr>
              <a:t>- Folliculi gl. thyroideae</a:t>
            </a:r>
          </a:p>
          <a:p>
            <a:pPr eaLnBrk="1" hangingPunct="1"/>
            <a:r>
              <a:rPr lang="sr-Latn-CS" altLang="en-US" b="1" dirty="0">
                <a:latin typeface="Constantia" pitchFamily="18" charset="0"/>
              </a:rPr>
              <a:t>   - </a:t>
            </a:r>
            <a:r>
              <a:rPr lang="en-GB" altLang="en-US" b="1" dirty="0" smtClean="0">
                <a:latin typeface="Constantia" pitchFamily="18" charset="0"/>
              </a:rPr>
              <a:t>follicular cells</a:t>
            </a:r>
            <a:r>
              <a:rPr lang="sr-Latn-CS" altLang="en-US" b="1" dirty="0" smtClean="0">
                <a:latin typeface="Constantia" pitchFamily="18" charset="0"/>
              </a:rPr>
              <a:t>(</a:t>
            </a:r>
            <a:r>
              <a:rPr lang="en-GB" altLang="en-US" b="1" dirty="0" smtClean="0">
                <a:latin typeface="Constantia" pitchFamily="18" charset="0"/>
              </a:rPr>
              <a:t>produce </a:t>
            </a:r>
            <a:r>
              <a:rPr lang="sr-Cyrl-CS" altLang="en-US" b="1" dirty="0" smtClean="0">
                <a:latin typeface="Constantia" pitchFamily="18" charset="0"/>
              </a:rPr>
              <a:t>Т</a:t>
            </a:r>
            <a:r>
              <a:rPr lang="sr-Latn-CS" altLang="en-US" b="1" dirty="0">
                <a:latin typeface="Constantia" pitchFamily="18" charset="0"/>
              </a:rPr>
              <a:t>3 , </a:t>
            </a:r>
            <a:r>
              <a:rPr lang="sr-Cyrl-CS" altLang="en-US" b="1" dirty="0">
                <a:latin typeface="Constantia" pitchFamily="18" charset="0"/>
              </a:rPr>
              <a:t>Т</a:t>
            </a:r>
            <a:r>
              <a:rPr lang="sr-Latn-CS" altLang="en-US" b="1" dirty="0">
                <a:latin typeface="Constantia" pitchFamily="18" charset="0"/>
              </a:rPr>
              <a:t>4)</a:t>
            </a:r>
          </a:p>
          <a:p>
            <a:pPr eaLnBrk="1" hangingPunct="1"/>
            <a:r>
              <a:rPr lang="en-GB" altLang="en-US" dirty="0" smtClean="0">
                <a:latin typeface="Constantia" pitchFamily="18" charset="0"/>
              </a:rPr>
              <a:t>    </a:t>
            </a:r>
            <a:r>
              <a:rPr lang="en-GB" altLang="en-US" dirty="0" err="1" smtClean="0">
                <a:latin typeface="Constantia" pitchFamily="18" charset="0"/>
              </a:rPr>
              <a:t>hypofunction</a:t>
            </a:r>
            <a:r>
              <a:rPr lang="en-GB" altLang="en-US" dirty="0" smtClean="0">
                <a:latin typeface="Constantia" pitchFamily="18" charset="0"/>
              </a:rPr>
              <a:t> </a:t>
            </a:r>
            <a:r>
              <a:rPr lang="sr-Latn-CS" altLang="en-US" dirty="0" smtClean="0">
                <a:latin typeface="Constantia" pitchFamily="18" charset="0"/>
              </a:rPr>
              <a:t>(</a:t>
            </a:r>
            <a:r>
              <a:rPr lang="en-GB" altLang="en-US" dirty="0" err="1" smtClean="0">
                <a:latin typeface="Constantia" pitchFamily="18" charset="0"/>
              </a:rPr>
              <a:t>hypothyreoidism</a:t>
            </a:r>
            <a:r>
              <a:rPr lang="sr-Latn-CS" altLang="en-US" dirty="0" smtClean="0">
                <a:latin typeface="Constantia" pitchFamily="18" charset="0"/>
              </a:rPr>
              <a:t>)</a:t>
            </a:r>
            <a:endParaRPr lang="sr-Latn-CS" altLang="en-US" dirty="0">
              <a:latin typeface="Constantia" pitchFamily="18" charset="0"/>
            </a:endParaRPr>
          </a:p>
          <a:p>
            <a:pPr eaLnBrk="1" hangingPunct="1"/>
            <a:r>
              <a:rPr lang="sr-Latn-CS" altLang="en-US" dirty="0">
                <a:latin typeface="Constantia" pitchFamily="18" charset="0"/>
              </a:rPr>
              <a:t>    </a:t>
            </a:r>
            <a:r>
              <a:rPr lang="en-GB" altLang="en-US" dirty="0" err="1" smtClean="0">
                <a:latin typeface="Constantia" pitchFamily="18" charset="0"/>
              </a:rPr>
              <a:t>hyperfunction</a:t>
            </a:r>
            <a:r>
              <a:rPr lang="sr-Latn-CS" altLang="en-US" dirty="0" smtClean="0">
                <a:latin typeface="Constantia" pitchFamily="18" charset="0"/>
              </a:rPr>
              <a:t> (</a:t>
            </a:r>
            <a:r>
              <a:rPr lang="en-GB" altLang="en-US" dirty="0" err="1" smtClean="0">
                <a:latin typeface="Constantia" pitchFamily="18" charset="0"/>
              </a:rPr>
              <a:t>h</a:t>
            </a:r>
            <a:r>
              <a:rPr lang="en-GB" altLang="en-US" dirty="0" err="1" smtClean="0">
                <a:latin typeface="Constantia" pitchFamily="18" charset="0"/>
              </a:rPr>
              <a:t>yperthyreoidism</a:t>
            </a:r>
            <a:r>
              <a:rPr lang="en-GB" altLang="en-US" dirty="0">
                <a:latin typeface="Constantia" pitchFamily="18" charset="0"/>
              </a:rPr>
              <a:t/>
            </a:r>
            <a:br>
              <a:rPr lang="en-GB" altLang="en-US" dirty="0">
                <a:latin typeface="Constantia" pitchFamily="18" charset="0"/>
              </a:rPr>
            </a:br>
            <a:r>
              <a:rPr lang="en-GB" altLang="en-US" dirty="0" smtClean="0">
                <a:latin typeface="Constantia" pitchFamily="18" charset="0"/>
              </a:rPr>
              <a:t>                               </a:t>
            </a:r>
            <a:r>
              <a:rPr lang="sr-Latn-CS" altLang="en-US" dirty="0" smtClean="0">
                <a:latin typeface="Constantia" pitchFamily="18" charset="0"/>
              </a:rPr>
              <a:t>morbus </a:t>
            </a:r>
            <a:r>
              <a:rPr lang="sr-Latn-CS" altLang="en-US" dirty="0">
                <a:latin typeface="Constantia" pitchFamily="18" charset="0"/>
              </a:rPr>
              <a:t>Basedow)</a:t>
            </a:r>
          </a:p>
          <a:p>
            <a:pPr eaLnBrk="1" hangingPunct="1"/>
            <a:r>
              <a:rPr lang="sr-Latn-CS" altLang="en-US" b="1" dirty="0">
                <a:latin typeface="Constantia" pitchFamily="18" charset="0"/>
              </a:rPr>
              <a:t>   - </a:t>
            </a:r>
            <a:r>
              <a:rPr lang="en-GB" altLang="en-US" b="1" dirty="0" err="1" smtClean="0">
                <a:latin typeface="Constantia" pitchFamily="18" charset="0"/>
              </a:rPr>
              <a:t>parafollicular</a:t>
            </a:r>
            <a:r>
              <a:rPr lang="en-GB" altLang="en-US" b="1" dirty="0" smtClean="0">
                <a:latin typeface="Constantia" pitchFamily="18" charset="0"/>
              </a:rPr>
              <a:t> cells</a:t>
            </a:r>
            <a:endParaRPr lang="sr-Latn-CS" altLang="en-US" b="1" dirty="0">
              <a:latin typeface="Constantia" pitchFamily="18" charset="0"/>
            </a:endParaRPr>
          </a:p>
          <a:p>
            <a:pPr eaLnBrk="1" hangingPunct="1"/>
            <a:r>
              <a:rPr lang="sr-Latn-CS" altLang="en-US" b="1" dirty="0">
                <a:latin typeface="Constantia" pitchFamily="18" charset="0"/>
              </a:rPr>
              <a:t>    </a:t>
            </a:r>
            <a:r>
              <a:rPr lang="sr-Latn-CS" altLang="en-US" b="1" dirty="0" smtClean="0">
                <a:latin typeface="Constantia" pitchFamily="18" charset="0"/>
              </a:rPr>
              <a:t>(</a:t>
            </a:r>
            <a:r>
              <a:rPr lang="en-GB" altLang="en-US" b="1" dirty="0" smtClean="0">
                <a:latin typeface="Constantia" pitchFamily="18" charset="0"/>
              </a:rPr>
              <a:t>produce calcitonin</a:t>
            </a:r>
            <a:r>
              <a:rPr lang="sr-Latn-CS" altLang="en-US" b="1" dirty="0" smtClean="0">
                <a:latin typeface="Constantia" pitchFamily="18" charset="0"/>
              </a:rPr>
              <a:t>)</a:t>
            </a:r>
            <a:endParaRPr lang="sr-Latn-CS" altLang="en-US" dirty="0">
              <a:latin typeface="Constantia" pitchFamily="18" charset="0"/>
            </a:endParaRPr>
          </a:p>
        </p:txBody>
      </p:sp>
      <p:pic>
        <p:nvPicPr>
          <p:cNvPr id="8195" name="Picture 2"/>
          <p:cNvPicPr>
            <a:picLocks noChangeAspect="1" noChangeArrowheads="1"/>
          </p:cNvPicPr>
          <p:nvPr/>
        </p:nvPicPr>
        <p:blipFill>
          <a:blip r:embed="rId2" cstate="print"/>
          <a:srcRect l="7594" t="-1125" r="39305" b="38000"/>
          <a:stretch>
            <a:fillRect/>
          </a:stretch>
        </p:blipFill>
        <p:spPr bwMode="auto">
          <a:xfrm>
            <a:off x="3963988" y="928688"/>
            <a:ext cx="5180012" cy="4618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6" name="Title 1"/>
          <p:cNvSpPr txBox="1">
            <a:spLocks noChangeArrowheads="1"/>
          </p:cNvSpPr>
          <p:nvPr/>
        </p:nvSpPr>
        <p:spPr bwMode="auto">
          <a:xfrm>
            <a:off x="252413" y="188913"/>
            <a:ext cx="8893175" cy="49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eaLnBrk="1" hangingPunct="1"/>
            <a:r>
              <a:rPr lang="en-US" altLang="en-US" sz="2800" dirty="0" smtClean="0">
                <a:solidFill>
                  <a:srgbClr val="14425D"/>
                </a:solidFill>
                <a:latin typeface="Constantia" pitchFamily="18" charset="0"/>
              </a:rPr>
              <a:t>Thyroid gland </a:t>
            </a:r>
            <a:r>
              <a:rPr lang="en-US" altLang="en-US" sz="2800" dirty="0">
                <a:solidFill>
                  <a:srgbClr val="14425D"/>
                </a:solidFill>
                <a:latin typeface="Constantia" pitchFamily="18" charset="0"/>
              </a:rPr>
              <a:t>(</a:t>
            </a:r>
            <a:r>
              <a:rPr lang="en-GB" altLang="en-US" sz="2800" dirty="0" err="1">
                <a:solidFill>
                  <a:srgbClr val="14425D"/>
                </a:solidFill>
                <a:latin typeface="Constantia" pitchFamily="18" charset="0"/>
              </a:rPr>
              <a:t>Glandula</a:t>
            </a:r>
            <a:r>
              <a:rPr lang="en-GB" altLang="en-US" sz="2800" dirty="0">
                <a:solidFill>
                  <a:srgbClr val="14425D"/>
                </a:solidFill>
                <a:latin typeface="Constantia" pitchFamily="18" charset="0"/>
              </a:rPr>
              <a:t> </a:t>
            </a:r>
            <a:r>
              <a:rPr lang="en-GB" altLang="en-US" sz="2800" dirty="0" err="1">
                <a:solidFill>
                  <a:srgbClr val="14425D"/>
                </a:solidFill>
                <a:latin typeface="Constantia" pitchFamily="18" charset="0"/>
              </a:rPr>
              <a:t>thyroidea</a:t>
            </a:r>
            <a:r>
              <a:rPr lang="en-US" altLang="en-US" sz="2800" dirty="0">
                <a:solidFill>
                  <a:srgbClr val="14425D"/>
                </a:solidFill>
                <a:latin typeface="Constantia" pitchFamily="18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67434542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1"/>
          <p:cNvSpPr>
            <a:spLocks noChangeArrowheads="1"/>
          </p:cNvSpPr>
          <p:nvPr/>
        </p:nvSpPr>
        <p:spPr bwMode="auto">
          <a:xfrm>
            <a:off x="1500188" y="212725"/>
            <a:ext cx="6143625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3200" b="1" dirty="0" smtClean="0">
                <a:solidFill>
                  <a:srgbClr val="9D323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Posterior eye chamber</a:t>
            </a:r>
            <a:r>
              <a:rPr lang="en-US" altLang="en-US" sz="3200" b="1" dirty="0">
                <a:solidFill>
                  <a:srgbClr val="9D323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/>
            </a:r>
            <a:br>
              <a:rPr lang="en-US" altLang="en-US" sz="3200" b="1" dirty="0">
                <a:solidFill>
                  <a:srgbClr val="9D323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</a:br>
            <a:r>
              <a:rPr lang="en-US" altLang="en-US" sz="3200" b="1" dirty="0">
                <a:solidFill>
                  <a:srgbClr val="9D323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 (camera posterior </a:t>
            </a:r>
            <a:r>
              <a:rPr lang="en-US" altLang="en-US" sz="3200" b="1" dirty="0" err="1">
                <a:solidFill>
                  <a:srgbClr val="9D323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bulbi</a:t>
            </a:r>
            <a:r>
              <a:rPr lang="en-US" altLang="en-US" sz="3200" b="1" dirty="0">
                <a:solidFill>
                  <a:srgbClr val="9D323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)</a:t>
            </a:r>
          </a:p>
        </p:txBody>
      </p:sp>
      <p:pic>
        <p:nvPicPr>
          <p:cNvPr id="34819" name="Picture 4"/>
          <p:cNvPicPr>
            <a:picLocks noChangeAspect="1" noChangeArrowheads="1"/>
          </p:cNvPicPr>
          <p:nvPr/>
        </p:nvPicPr>
        <p:blipFill>
          <a:blip r:embed="rId2" cstate="print"/>
          <a:srcRect l="7788" t="10948" r="37869" b="44151"/>
          <a:stretch>
            <a:fillRect/>
          </a:stretch>
        </p:blipFill>
        <p:spPr bwMode="auto">
          <a:xfrm>
            <a:off x="4286250" y="1571625"/>
            <a:ext cx="4505325" cy="2792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20" name="Rectangle 4"/>
          <p:cNvSpPr>
            <a:spLocks noChangeArrowheads="1"/>
          </p:cNvSpPr>
          <p:nvPr/>
        </p:nvSpPr>
        <p:spPr bwMode="auto">
          <a:xfrm>
            <a:off x="3082" y="1916832"/>
            <a:ext cx="8715375" cy="47089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en-US" altLang="en-US" sz="2000" dirty="0" smtClean="0">
                <a:latin typeface="Comic Sans MS" pitchFamily="66" charset="0"/>
              </a:rPr>
              <a:t>•</a:t>
            </a:r>
            <a:r>
              <a:rPr lang="en-GB" altLang="en-US" sz="2000" dirty="0">
                <a:latin typeface="Comic Sans MS" pitchFamily="66" charset="0"/>
              </a:rPr>
              <a:t> A space filled with aqueous humour</a:t>
            </a:r>
            <a:br>
              <a:rPr lang="en-GB" altLang="en-US" sz="2000" dirty="0">
                <a:latin typeface="Comic Sans MS" pitchFamily="66" charset="0"/>
              </a:rPr>
            </a:br>
            <a:r>
              <a:rPr lang="en-GB" altLang="en-US" sz="2000" dirty="0">
                <a:latin typeface="Comic Sans MS" pitchFamily="66" charset="0"/>
              </a:rPr>
              <a:t> bounded by </a:t>
            </a:r>
            <a:r>
              <a:rPr lang="pl-PL" altLang="en-US" sz="2000" dirty="0" smtClean="0">
                <a:latin typeface="Comic Sans MS" pitchFamily="66" charset="0"/>
              </a:rPr>
              <a:t>:</a:t>
            </a:r>
            <a:r>
              <a:rPr lang="pl-PL" altLang="en-US" sz="2000" dirty="0">
                <a:latin typeface="Comic Sans MS" pitchFamily="66" charset="0"/>
              </a:rPr>
              <a:t/>
            </a:r>
            <a:br>
              <a:rPr lang="pl-PL" altLang="en-US" sz="2000" dirty="0">
                <a:latin typeface="Comic Sans MS" pitchFamily="66" charset="0"/>
              </a:rPr>
            </a:br>
            <a:r>
              <a:rPr lang="pl-PL" altLang="en-US" sz="2000" dirty="0">
                <a:latin typeface="Comic Sans MS" pitchFamily="66" charset="0"/>
              </a:rPr>
              <a:t> </a:t>
            </a:r>
            <a:r>
              <a:rPr lang="en-GB" altLang="en-US" sz="2000" u="sng" dirty="0" smtClean="0">
                <a:latin typeface="Comic Sans MS" pitchFamily="66" charset="0"/>
              </a:rPr>
              <a:t>anteriorly</a:t>
            </a:r>
            <a:r>
              <a:rPr lang="pl-PL" altLang="en-US" sz="2000" dirty="0" smtClean="0">
                <a:latin typeface="Comic Sans MS" pitchFamily="66" charset="0"/>
              </a:rPr>
              <a:t>: </a:t>
            </a:r>
            <a:r>
              <a:rPr lang="en-GB" altLang="en-US" sz="2000" dirty="0" smtClean="0">
                <a:latin typeface="Comic Sans MS" pitchFamily="66" charset="0"/>
              </a:rPr>
              <a:t>posterior surface of</a:t>
            </a:r>
            <a:br>
              <a:rPr lang="en-GB" altLang="en-US" sz="2000" dirty="0" smtClean="0">
                <a:latin typeface="Comic Sans MS" pitchFamily="66" charset="0"/>
              </a:rPr>
            </a:br>
            <a:r>
              <a:rPr lang="en-GB" altLang="en-US" sz="2000" dirty="0" smtClean="0">
                <a:latin typeface="Comic Sans MS" pitchFamily="66" charset="0"/>
              </a:rPr>
              <a:t>                  iris</a:t>
            </a:r>
            <a:r>
              <a:rPr lang="pl-PL" altLang="en-US" sz="2000" dirty="0">
                <a:latin typeface="Comic Sans MS" pitchFamily="66" charset="0"/>
              </a:rPr>
              <a:t/>
            </a:r>
            <a:br>
              <a:rPr lang="pl-PL" altLang="en-US" sz="2000" dirty="0">
                <a:latin typeface="Comic Sans MS" pitchFamily="66" charset="0"/>
              </a:rPr>
            </a:br>
            <a:r>
              <a:rPr lang="pl-PL" altLang="en-US" sz="2000" dirty="0">
                <a:latin typeface="Comic Sans MS" pitchFamily="66" charset="0"/>
              </a:rPr>
              <a:t> </a:t>
            </a:r>
            <a:r>
              <a:rPr lang="en-GB" altLang="en-US" sz="2000" u="sng" dirty="0" smtClean="0">
                <a:latin typeface="Comic Sans MS" pitchFamily="66" charset="0"/>
              </a:rPr>
              <a:t>posteriorly</a:t>
            </a:r>
            <a:r>
              <a:rPr lang="pl-PL" altLang="en-US" sz="2000" dirty="0" smtClean="0">
                <a:latin typeface="Comic Sans MS" pitchFamily="66" charset="0"/>
              </a:rPr>
              <a:t>:</a:t>
            </a:r>
            <a:r>
              <a:rPr lang="en-GB" altLang="en-US" sz="2000" dirty="0" smtClean="0">
                <a:latin typeface="Comic Sans MS" pitchFamily="66" charset="0"/>
              </a:rPr>
              <a:t> vitreous body</a:t>
            </a:r>
            <a:r>
              <a:rPr lang="pl-PL" altLang="en-US" sz="2000" dirty="0">
                <a:latin typeface="Comic Sans MS" pitchFamily="66" charset="0"/>
              </a:rPr>
              <a:t/>
            </a:r>
            <a:br>
              <a:rPr lang="pl-PL" altLang="en-US" sz="2000" dirty="0">
                <a:latin typeface="Comic Sans MS" pitchFamily="66" charset="0"/>
              </a:rPr>
            </a:br>
            <a:r>
              <a:rPr lang="pl-PL" altLang="en-US" sz="2000" dirty="0">
                <a:latin typeface="Comic Sans MS" pitchFamily="66" charset="0"/>
              </a:rPr>
              <a:t>            </a:t>
            </a:r>
            <a:r>
              <a:rPr lang="en-GB" altLang="en-US" sz="2000" dirty="0" smtClean="0">
                <a:latin typeface="Comic Sans MS" pitchFamily="66" charset="0"/>
              </a:rPr>
              <a:t>       </a:t>
            </a:r>
            <a:r>
              <a:rPr lang="pl-PL" altLang="en-US" sz="2000" dirty="0" smtClean="0">
                <a:latin typeface="Comic Sans MS" pitchFamily="66" charset="0"/>
              </a:rPr>
              <a:t> </a:t>
            </a:r>
            <a:r>
              <a:rPr lang="pl-PL" altLang="en-US" sz="2000" dirty="0">
                <a:latin typeface="Comic Sans MS" pitchFamily="66" charset="0"/>
              </a:rPr>
              <a:t>(corpus vitreum)</a:t>
            </a:r>
            <a:br>
              <a:rPr lang="pl-PL" altLang="en-US" sz="2000" dirty="0">
                <a:latin typeface="Comic Sans MS" pitchFamily="66" charset="0"/>
              </a:rPr>
            </a:br>
            <a:r>
              <a:rPr lang="pl-PL" altLang="en-US" sz="2000" dirty="0">
                <a:latin typeface="Comic Sans MS" pitchFamily="66" charset="0"/>
              </a:rPr>
              <a:t> </a:t>
            </a:r>
            <a:r>
              <a:rPr lang="en-GB" altLang="en-US" sz="2000" u="sng" dirty="0" smtClean="0">
                <a:latin typeface="Comic Sans MS" pitchFamily="66" charset="0"/>
              </a:rPr>
              <a:t>laterally</a:t>
            </a:r>
            <a:r>
              <a:rPr lang="pl-PL" altLang="en-US" sz="2000" u="sng" dirty="0" smtClean="0">
                <a:latin typeface="Comic Sans MS" pitchFamily="66" charset="0"/>
              </a:rPr>
              <a:t>:</a:t>
            </a:r>
            <a:r>
              <a:rPr lang="pl-PL" altLang="en-US" sz="2000" dirty="0" smtClean="0">
                <a:latin typeface="Comic Sans MS" pitchFamily="66" charset="0"/>
              </a:rPr>
              <a:t> </a:t>
            </a:r>
            <a:r>
              <a:rPr lang="pl-PL" altLang="en-US" sz="2000" dirty="0">
                <a:latin typeface="Comic Sans MS" pitchFamily="66" charset="0"/>
              </a:rPr>
              <a:t>processus ciliares </a:t>
            </a:r>
          </a:p>
          <a:p>
            <a:pPr eaLnBrk="1" hangingPunct="1"/>
            <a:r>
              <a:rPr lang="en-US" altLang="en-US" sz="2000" dirty="0">
                <a:latin typeface="Comic Sans MS" pitchFamily="66" charset="0"/>
              </a:rPr>
              <a:t>            </a:t>
            </a:r>
            <a:r>
              <a:rPr lang="en-US" altLang="en-US" sz="2000" dirty="0" smtClean="0">
                <a:latin typeface="Comic Sans MS" pitchFamily="66" charset="0"/>
              </a:rPr>
              <a:t>    </a:t>
            </a:r>
            <a:r>
              <a:rPr lang="en-GB" altLang="en-US" sz="2000" dirty="0" smtClean="0">
                <a:latin typeface="Comic Sans MS" pitchFamily="66" charset="0"/>
              </a:rPr>
              <a:t>of </a:t>
            </a:r>
            <a:r>
              <a:rPr lang="en-GB" altLang="en-US" sz="2000" dirty="0" err="1" smtClean="0">
                <a:latin typeface="Comic Sans MS" pitchFamily="66" charset="0"/>
              </a:rPr>
              <a:t>ciliary</a:t>
            </a:r>
            <a:r>
              <a:rPr lang="en-GB" altLang="en-US" sz="2000" dirty="0" smtClean="0">
                <a:latin typeface="Comic Sans MS" pitchFamily="66" charset="0"/>
              </a:rPr>
              <a:t> body</a:t>
            </a:r>
          </a:p>
          <a:p>
            <a:pPr eaLnBrk="1" hangingPunct="1"/>
            <a:r>
              <a:rPr lang="pl-PL" altLang="en-US" sz="2000" b="1" dirty="0" smtClean="0">
                <a:latin typeface="Comic Sans MS" pitchFamily="66" charset="0"/>
              </a:rPr>
              <a:t> </a:t>
            </a:r>
            <a:r>
              <a:rPr lang="en-GB" altLang="en-US" sz="2000" u="sng" dirty="0" smtClean="0">
                <a:latin typeface="Comic Sans MS" pitchFamily="66" charset="0"/>
              </a:rPr>
              <a:t>medially</a:t>
            </a:r>
            <a:r>
              <a:rPr lang="pl-PL" altLang="en-US" sz="2000" u="sng" dirty="0" smtClean="0">
                <a:latin typeface="Comic Sans MS" pitchFamily="66" charset="0"/>
              </a:rPr>
              <a:t>:</a:t>
            </a:r>
            <a:r>
              <a:rPr lang="pl-PL" altLang="en-US" sz="2000" dirty="0" smtClean="0">
                <a:latin typeface="Comic Sans MS" pitchFamily="66" charset="0"/>
              </a:rPr>
              <a:t> </a:t>
            </a:r>
            <a:r>
              <a:rPr lang="en-GB" altLang="en-US" sz="2000" dirty="0" smtClean="0">
                <a:latin typeface="Comic Sans MS" pitchFamily="66" charset="0"/>
              </a:rPr>
              <a:t>peripheral part of </a:t>
            </a:r>
            <a:br>
              <a:rPr lang="en-GB" altLang="en-US" sz="2000" dirty="0" smtClean="0">
                <a:latin typeface="Comic Sans MS" pitchFamily="66" charset="0"/>
              </a:rPr>
            </a:br>
            <a:r>
              <a:rPr lang="en-GB" altLang="en-US" sz="2000" dirty="0" smtClean="0">
                <a:latin typeface="Comic Sans MS" pitchFamily="66" charset="0"/>
              </a:rPr>
              <a:t>                anterior surface of the</a:t>
            </a:r>
            <a:br>
              <a:rPr lang="en-GB" altLang="en-US" sz="2000" dirty="0" smtClean="0">
                <a:latin typeface="Comic Sans MS" pitchFamily="66" charset="0"/>
              </a:rPr>
            </a:br>
            <a:r>
              <a:rPr lang="en-GB" altLang="en-US" sz="2000" dirty="0" smtClean="0">
                <a:latin typeface="Comic Sans MS" pitchFamily="66" charset="0"/>
              </a:rPr>
              <a:t>                lens</a:t>
            </a:r>
            <a:r>
              <a:rPr lang="pl-PL" altLang="en-US" sz="2000" b="1" dirty="0">
                <a:latin typeface="Comic Sans MS" pitchFamily="66" charset="0"/>
              </a:rPr>
              <a:t/>
            </a:r>
            <a:br>
              <a:rPr lang="pl-PL" altLang="en-US" sz="2000" b="1" dirty="0">
                <a:latin typeface="Comic Sans MS" pitchFamily="66" charset="0"/>
              </a:rPr>
            </a:br>
            <a:r>
              <a:rPr lang="pl-PL" altLang="en-US" sz="2000" dirty="0">
                <a:latin typeface="Comic Sans MS" pitchFamily="66" charset="0"/>
              </a:rPr>
              <a:t/>
            </a:r>
            <a:br>
              <a:rPr lang="pl-PL" altLang="en-US" sz="2000" dirty="0">
                <a:latin typeface="Comic Sans MS" pitchFamily="66" charset="0"/>
              </a:rPr>
            </a:br>
            <a:r>
              <a:rPr lang="pl-PL" altLang="en-US" sz="2000" dirty="0">
                <a:latin typeface="Comic Sans MS" pitchFamily="66" charset="0"/>
              </a:rPr>
              <a:t>   </a:t>
            </a:r>
            <a:r>
              <a:rPr lang="en-GB" altLang="en-US" sz="2000" dirty="0" smtClean="0">
                <a:latin typeface="Comic Sans MS" pitchFamily="66" charset="0"/>
              </a:rPr>
              <a:t>content</a:t>
            </a:r>
            <a:r>
              <a:rPr lang="pl-PL" altLang="en-US" sz="2000" dirty="0" smtClean="0">
                <a:latin typeface="Comic Sans MS" pitchFamily="66" charset="0"/>
              </a:rPr>
              <a:t>: </a:t>
            </a:r>
            <a:r>
              <a:rPr lang="pl-PL" altLang="en-US" sz="2000" dirty="0">
                <a:latin typeface="Comic Sans MS" pitchFamily="66" charset="0"/>
              </a:rPr>
              <a:t/>
            </a:r>
            <a:br>
              <a:rPr lang="pl-PL" altLang="en-US" sz="2000" dirty="0">
                <a:latin typeface="Comic Sans MS" pitchFamily="66" charset="0"/>
              </a:rPr>
            </a:br>
            <a:r>
              <a:rPr lang="pl-PL" altLang="en-US" sz="2000" dirty="0">
                <a:latin typeface="Comic Sans MS" pitchFamily="66" charset="0"/>
              </a:rPr>
              <a:t>   - </a:t>
            </a:r>
            <a:r>
              <a:rPr lang="en-GB" altLang="en-US" sz="2000" b="1" dirty="0" smtClean="0">
                <a:latin typeface="Comic Sans MS" pitchFamily="66" charset="0"/>
              </a:rPr>
              <a:t>aqueous humour </a:t>
            </a:r>
            <a:r>
              <a:rPr lang="pl-PL" altLang="en-US" sz="2000" b="1" dirty="0" smtClean="0">
                <a:latin typeface="Comic Sans MS" pitchFamily="66" charset="0"/>
              </a:rPr>
              <a:t>(humor </a:t>
            </a:r>
            <a:r>
              <a:rPr lang="pl-PL" altLang="en-US" sz="2000" b="1" dirty="0">
                <a:latin typeface="Comic Sans MS" pitchFamily="66" charset="0"/>
              </a:rPr>
              <a:t>aquosus)</a:t>
            </a:r>
            <a:br>
              <a:rPr lang="pl-PL" altLang="en-US" sz="2000" b="1" dirty="0">
                <a:latin typeface="Comic Sans MS" pitchFamily="66" charset="0"/>
              </a:rPr>
            </a:br>
            <a:r>
              <a:rPr lang="pl-PL" altLang="en-US" sz="2000" b="1" dirty="0">
                <a:latin typeface="Comic Sans MS" pitchFamily="66" charset="0"/>
              </a:rPr>
              <a:t>  </a:t>
            </a:r>
            <a:r>
              <a:rPr lang="pl-PL" altLang="en-US" sz="2000" b="1" dirty="0" smtClean="0">
                <a:latin typeface="Comic Sans MS" pitchFamily="66" charset="0"/>
              </a:rPr>
              <a:t>-</a:t>
            </a:r>
            <a:r>
              <a:rPr lang="en-GB" altLang="en-US" sz="2000" b="1" dirty="0">
                <a:latin typeface="Comic Sans MS" pitchFamily="66" charset="0"/>
              </a:rPr>
              <a:t> crossed </a:t>
            </a:r>
            <a:r>
              <a:rPr lang="en-GB" altLang="en-US" sz="2000" b="1" dirty="0" err="1">
                <a:latin typeface="Comic Sans MS" pitchFamily="66" charset="0"/>
              </a:rPr>
              <a:t>ciliary</a:t>
            </a:r>
            <a:r>
              <a:rPr lang="en-GB" altLang="en-US" sz="2000" b="1" dirty="0">
                <a:latin typeface="Comic Sans MS" pitchFamily="66" charset="0"/>
              </a:rPr>
              <a:t> </a:t>
            </a:r>
            <a:r>
              <a:rPr lang="en-GB" altLang="en-US" sz="2000" b="1" dirty="0" err="1" smtClean="0">
                <a:latin typeface="Comic Sans MS" pitchFamily="66" charset="0"/>
              </a:rPr>
              <a:t>zonular</a:t>
            </a:r>
            <a:r>
              <a:rPr lang="en-GB" altLang="en-US" sz="2000" b="1" dirty="0" smtClean="0">
                <a:latin typeface="Comic Sans MS" pitchFamily="66" charset="0"/>
              </a:rPr>
              <a:t> </a:t>
            </a:r>
            <a:r>
              <a:rPr lang="en-GB" altLang="en-US" sz="2000" b="1" dirty="0" err="1" smtClean="0">
                <a:latin typeface="Comic Sans MS" pitchFamily="66" charset="0"/>
              </a:rPr>
              <a:t>fibers</a:t>
            </a:r>
            <a:r>
              <a:rPr lang="en-GB" altLang="en-US" sz="2000" b="1" dirty="0" smtClean="0">
                <a:latin typeface="Comic Sans MS" pitchFamily="66" charset="0"/>
              </a:rPr>
              <a:t> </a:t>
            </a:r>
            <a:r>
              <a:rPr lang="pl-PL" altLang="en-US" sz="2000" b="1" dirty="0" smtClean="0">
                <a:latin typeface="Comic Sans MS" pitchFamily="66" charset="0"/>
              </a:rPr>
              <a:t>(zonula </a:t>
            </a:r>
            <a:r>
              <a:rPr lang="pl-PL" altLang="en-US" sz="2000" b="1" dirty="0">
                <a:latin typeface="Comic Sans MS" pitchFamily="66" charset="0"/>
              </a:rPr>
              <a:t>ciliaris)</a:t>
            </a:r>
            <a:endParaRPr lang="en-US" altLang="en-US" sz="2000" b="1" dirty="0">
              <a:latin typeface="Comic Sans MS" pitchFamily="66" charset="0"/>
            </a:endParaRPr>
          </a:p>
        </p:txBody>
      </p:sp>
      <p:sp>
        <p:nvSpPr>
          <p:cNvPr id="34821" name="Rectangle 5"/>
          <p:cNvSpPr>
            <a:spLocks noChangeArrowheads="1"/>
          </p:cNvSpPr>
          <p:nvPr/>
        </p:nvSpPr>
        <p:spPr bwMode="auto">
          <a:xfrm>
            <a:off x="4164379" y="4691189"/>
            <a:ext cx="4999038" cy="923330"/>
          </a:xfrm>
          <a:prstGeom prst="rect">
            <a:avLst/>
          </a:prstGeom>
          <a:solidFill>
            <a:srgbClr val="CF6868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lang="en-GB" altLang="en-US" dirty="0" smtClean="0">
                <a:latin typeface="Comic Sans MS" pitchFamily="66" charset="0"/>
              </a:rPr>
              <a:t>Communicates with anterior eye chamber by</a:t>
            </a:r>
            <a:r>
              <a:rPr lang="pl-PL" altLang="en-US" dirty="0" smtClean="0">
                <a:latin typeface="Comic Sans MS" pitchFamily="66" charset="0"/>
              </a:rPr>
              <a:t>:</a:t>
            </a:r>
            <a:endParaRPr lang="pl-PL" altLang="en-US" dirty="0">
              <a:latin typeface="Comic Sans MS" pitchFamily="66" charset="0"/>
            </a:endParaRPr>
          </a:p>
          <a:p>
            <a:pPr eaLnBrk="1" hangingPunct="1"/>
            <a:r>
              <a:rPr lang="pl-PL" altLang="en-US" dirty="0">
                <a:latin typeface="Comic Sans MS" pitchFamily="66" charset="0"/>
              </a:rPr>
              <a:t>- </a:t>
            </a:r>
            <a:r>
              <a:rPr lang="en-GB" altLang="en-US" dirty="0">
                <a:latin typeface="Comic Sans MS" pitchFamily="66" charset="0"/>
              </a:rPr>
              <a:t>g</a:t>
            </a:r>
            <a:r>
              <a:rPr lang="en-GB" altLang="en-US" dirty="0" smtClean="0">
                <a:latin typeface="Comic Sans MS" pitchFamily="66" charset="0"/>
              </a:rPr>
              <a:t>ap (fissure</a:t>
            </a:r>
            <a:r>
              <a:rPr lang="en-GB" altLang="en-US" dirty="0">
                <a:latin typeface="Comic Sans MS" pitchFamily="66" charset="0"/>
              </a:rPr>
              <a:t>) between the iris and </a:t>
            </a:r>
            <a:r>
              <a:rPr lang="en-GB" altLang="en-US" dirty="0" smtClean="0">
                <a:latin typeface="Comic Sans MS" pitchFamily="66" charset="0"/>
              </a:rPr>
              <a:t>the lens</a:t>
            </a:r>
            <a:r>
              <a:rPr lang="pl-PL" altLang="en-US" dirty="0">
                <a:latin typeface="Comic Sans MS" pitchFamily="66" charset="0"/>
              </a:rPr>
              <a:t/>
            </a:r>
            <a:br>
              <a:rPr lang="pl-PL" altLang="en-US" dirty="0">
                <a:latin typeface="Comic Sans MS" pitchFamily="66" charset="0"/>
              </a:rPr>
            </a:br>
            <a:r>
              <a:rPr lang="pl-PL" altLang="en-US" dirty="0">
                <a:latin typeface="Comic Sans MS" pitchFamily="66" charset="0"/>
              </a:rPr>
              <a:t>- </a:t>
            </a:r>
            <a:r>
              <a:rPr lang="pl-PL" altLang="en-US" dirty="0" smtClean="0">
                <a:latin typeface="Comic Sans MS" pitchFamily="66" charset="0"/>
              </a:rPr>
              <a:t>pupilla </a:t>
            </a:r>
            <a:endParaRPr lang="en-US" altLang="en-US" dirty="0">
              <a:latin typeface="Verdana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1"/>
          <p:cNvSpPr>
            <a:spLocks noChangeArrowheads="1"/>
          </p:cNvSpPr>
          <p:nvPr/>
        </p:nvSpPr>
        <p:spPr bwMode="auto">
          <a:xfrm>
            <a:off x="1500188" y="428625"/>
            <a:ext cx="703225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eaLnBrk="1" hangingPunct="1"/>
            <a:r>
              <a:rPr lang="en-GB" altLang="en-US" sz="3200" b="1" dirty="0" smtClean="0">
                <a:solidFill>
                  <a:srgbClr val="9D323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Aqueous humour </a:t>
            </a:r>
            <a:r>
              <a:rPr lang="en-US" altLang="en-US" sz="3200" b="1" dirty="0" smtClean="0">
                <a:solidFill>
                  <a:srgbClr val="9D323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(humor </a:t>
            </a:r>
            <a:r>
              <a:rPr lang="en-US" altLang="en-US" sz="3200" b="1" dirty="0" err="1">
                <a:solidFill>
                  <a:srgbClr val="9D323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aquosus</a:t>
            </a:r>
            <a:r>
              <a:rPr lang="en-US" altLang="en-US" sz="3200" b="1" dirty="0">
                <a:solidFill>
                  <a:srgbClr val="9D323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)</a:t>
            </a:r>
          </a:p>
        </p:txBody>
      </p:sp>
      <p:pic>
        <p:nvPicPr>
          <p:cNvPr id="35843" name="Picture 4"/>
          <p:cNvPicPr>
            <a:picLocks noChangeAspect="1" noChangeArrowheads="1"/>
          </p:cNvPicPr>
          <p:nvPr/>
        </p:nvPicPr>
        <p:blipFill>
          <a:blip r:embed="rId2" cstate="print"/>
          <a:srcRect l="7788" t="10948" r="37869" b="44151"/>
          <a:stretch>
            <a:fillRect/>
          </a:stretch>
        </p:blipFill>
        <p:spPr bwMode="auto">
          <a:xfrm>
            <a:off x="4286250" y="2071688"/>
            <a:ext cx="4505325" cy="2792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4" name="Rectangle 4"/>
          <p:cNvSpPr>
            <a:spLocks noChangeArrowheads="1"/>
          </p:cNvSpPr>
          <p:nvPr/>
        </p:nvSpPr>
        <p:spPr bwMode="auto">
          <a:xfrm>
            <a:off x="214313" y="1214438"/>
            <a:ext cx="8715375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en-US" altLang="en-US" sz="2000" dirty="0" smtClean="0">
                <a:latin typeface="Comic Sans MS" pitchFamily="66" charset="0"/>
              </a:rPr>
              <a:t>•</a:t>
            </a:r>
            <a:r>
              <a:rPr lang="en-GB" altLang="en-US" sz="2000" b="1" dirty="0">
                <a:latin typeface="Comic Sans MS" pitchFamily="66" charset="0"/>
              </a:rPr>
              <a:t> </a:t>
            </a:r>
            <a:r>
              <a:rPr lang="en-GB" altLang="en-US" sz="2000" b="1" dirty="0" smtClean="0">
                <a:latin typeface="Comic Sans MS" pitchFamily="66" charset="0"/>
              </a:rPr>
              <a:t>Aqueous humour is </a:t>
            </a:r>
            <a:r>
              <a:rPr lang="en-GB" altLang="en-US" sz="2000" b="1" dirty="0">
                <a:latin typeface="Comic Sans MS" pitchFamily="66" charset="0"/>
              </a:rPr>
              <a:t>a clear </a:t>
            </a:r>
            <a:r>
              <a:rPr lang="en-GB" altLang="en-US" sz="2000" b="1" dirty="0" smtClean="0">
                <a:latin typeface="Comic Sans MS" pitchFamily="66" charset="0"/>
              </a:rPr>
              <a:t>transparent </a:t>
            </a:r>
            <a:r>
              <a:rPr lang="en-GB" altLang="en-US" sz="2000" b="1" dirty="0">
                <a:latin typeface="Comic Sans MS" pitchFamily="66" charset="0"/>
              </a:rPr>
              <a:t>liquid that fills the </a:t>
            </a:r>
            <a:r>
              <a:rPr lang="en-GB" altLang="en-US" sz="2000" b="1" dirty="0" smtClean="0">
                <a:latin typeface="Comic Sans MS" pitchFamily="66" charset="0"/>
              </a:rPr>
              <a:t>eye</a:t>
            </a:r>
            <a:br>
              <a:rPr lang="en-GB" altLang="en-US" sz="2000" b="1" dirty="0" smtClean="0">
                <a:latin typeface="Comic Sans MS" pitchFamily="66" charset="0"/>
              </a:rPr>
            </a:br>
            <a:r>
              <a:rPr lang="en-GB" altLang="en-US" sz="2000" b="1" dirty="0" smtClean="0">
                <a:latin typeface="Comic Sans MS" pitchFamily="66" charset="0"/>
              </a:rPr>
              <a:t>  chambers </a:t>
            </a:r>
            <a:r>
              <a:rPr lang="en-GB" altLang="en-US" sz="2000" b="1" dirty="0">
                <a:latin typeface="Comic Sans MS" pitchFamily="66" charset="0"/>
              </a:rPr>
              <a:t>in the front segment of the eye</a:t>
            </a:r>
            <a:r>
              <a:rPr lang="en-US" altLang="en-US" sz="2000" b="1" dirty="0" smtClean="0">
                <a:latin typeface="Comic Sans MS" pitchFamily="66" charset="0"/>
              </a:rPr>
              <a:t>.</a:t>
            </a:r>
            <a:endParaRPr lang="en-US" altLang="en-US" sz="2000" b="1" dirty="0">
              <a:latin typeface="Comic Sans MS" pitchFamily="66" charset="0"/>
            </a:endParaRPr>
          </a:p>
          <a:p>
            <a:pPr eaLnBrk="1" hangingPunct="1"/>
            <a:r>
              <a:rPr lang="en-US" altLang="en-US" sz="2000" dirty="0" smtClean="0">
                <a:latin typeface="Comic Sans MS" pitchFamily="66" charset="0"/>
              </a:rPr>
              <a:t>• </a:t>
            </a:r>
            <a:r>
              <a:rPr lang="en-GB" altLang="en-US" sz="2000" b="1" dirty="0" smtClean="0">
                <a:latin typeface="Comic Sans MS" pitchFamily="66" charset="0"/>
              </a:rPr>
              <a:t>Intraocular pressure: </a:t>
            </a:r>
            <a:r>
              <a:rPr lang="en-US" altLang="en-US" sz="2000" b="1" dirty="0" smtClean="0">
                <a:latin typeface="Comic Sans MS" pitchFamily="66" charset="0"/>
              </a:rPr>
              <a:t>14-21mmHg</a:t>
            </a:r>
            <a:r>
              <a:rPr lang="en-US" altLang="en-US" sz="2000" b="1" dirty="0">
                <a:latin typeface="Comic Sans MS" pitchFamily="66" charset="0"/>
              </a:rPr>
              <a:t/>
            </a:r>
            <a:br>
              <a:rPr lang="en-US" altLang="en-US" sz="2000" b="1" dirty="0">
                <a:latin typeface="Comic Sans MS" pitchFamily="66" charset="0"/>
              </a:rPr>
            </a:br>
            <a:r>
              <a:rPr lang="en-US" altLang="en-US" sz="2000" b="1" dirty="0">
                <a:latin typeface="Comic Sans MS" pitchFamily="66" charset="0"/>
              </a:rPr>
              <a:t/>
            </a:r>
            <a:br>
              <a:rPr lang="en-US" altLang="en-US" sz="2000" b="1" dirty="0">
                <a:latin typeface="Comic Sans MS" pitchFamily="66" charset="0"/>
              </a:rPr>
            </a:br>
            <a:r>
              <a:rPr lang="en-US" altLang="en-US" sz="2000" b="1" dirty="0">
                <a:latin typeface="Comic Sans MS" pitchFamily="66" charset="0"/>
              </a:rPr>
              <a:t>- </a:t>
            </a:r>
            <a:r>
              <a:rPr lang="en-GB" altLang="en-US" sz="2000" b="1" dirty="0">
                <a:latin typeface="Comic Sans MS" pitchFamily="66" charset="0"/>
              </a:rPr>
              <a:t>It is constantly </a:t>
            </a:r>
            <a:r>
              <a:rPr lang="en-GB" altLang="en-US" sz="2000" b="1" dirty="0" smtClean="0">
                <a:latin typeface="Comic Sans MS" pitchFamily="66" charset="0"/>
              </a:rPr>
              <a:t>produced </a:t>
            </a:r>
            <a:r>
              <a:rPr lang="en-GB" altLang="en-US" sz="2000" b="1" dirty="0">
                <a:latin typeface="Comic Sans MS" pitchFamily="66" charset="0"/>
              </a:rPr>
              <a:t>in </a:t>
            </a:r>
            <a:r>
              <a:rPr lang="en-GB" altLang="en-US" sz="2000" b="1" dirty="0" smtClean="0">
                <a:latin typeface="Comic Sans MS" pitchFamily="66" charset="0"/>
              </a:rPr>
              <a:t>the</a:t>
            </a:r>
            <a:br>
              <a:rPr lang="en-GB" altLang="en-US" sz="2000" b="1" dirty="0" smtClean="0">
                <a:latin typeface="Comic Sans MS" pitchFamily="66" charset="0"/>
              </a:rPr>
            </a:br>
            <a:r>
              <a:rPr lang="en-GB" altLang="en-US" sz="2000" b="1" dirty="0" smtClean="0">
                <a:latin typeface="Comic Sans MS" pitchFamily="66" charset="0"/>
              </a:rPr>
              <a:t>  </a:t>
            </a:r>
            <a:r>
              <a:rPr lang="en-GB" altLang="en-US" sz="2000" b="1" dirty="0" err="1" smtClean="0">
                <a:latin typeface="Comic Sans MS" pitchFamily="66" charset="0"/>
              </a:rPr>
              <a:t>ciliary</a:t>
            </a:r>
            <a:r>
              <a:rPr lang="en-GB" altLang="en-US" sz="2000" b="1" dirty="0" smtClean="0">
                <a:latin typeface="Comic Sans MS" pitchFamily="66" charset="0"/>
              </a:rPr>
              <a:t> process </a:t>
            </a:r>
            <a:br>
              <a:rPr lang="en-GB" altLang="en-US" sz="2000" b="1" dirty="0" smtClean="0">
                <a:latin typeface="Comic Sans MS" pitchFamily="66" charset="0"/>
              </a:rPr>
            </a:br>
            <a:r>
              <a:rPr lang="en-GB" altLang="en-US" sz="2000" b="1" dirty="0" smtClean="0">
                <a:latin typeface="Comic Sans MS" pitchFamily="66" charset="0"/>
              </a:rPr>
              <a:t>  </a:t>
            </a:r>
            <a:r>
              <a:rPr lang="en-US" altLang="en-US" sz="2000" b="1" dirty="0" smtClean="0">
                <a:latin typeface="Comic Sans MS" pitchFamily="66" charset="0"/>
              </a:rPr>
              <a:t>(</a:t>
            </a:r>
            <a:r>
              <a:rPr lang="en-US" altLang="en-US" sz="2000" b="1" dirty="0" err="1" smtClean="0">
                <a:latin typeface="Comic Sans MS" pitchFamily="66" charset="0"/>
              </a:rPr>
              <a:t>processus</a:t>
            </a:r>
            <a:r>
              <a:rPr lang="en-US" altLang="en-US" sz="2000" b="1" dirty="0" smtClean="0">
                <a:latin typeface="Comic Sans MS" pitchFamily="66" charset="0"/>
              </a:rPr>
              <a:t> </a:t>
            </a:r>
            <a:r>
              <a:rPr lang="en-US" altLang="en-US" sz="2000" b="1" dirty="0" err="1">
                <a:latin typeface="Comic Sans MS" pitchFamily="66" charset="0"/>
              </a:rPr>
              <a:t>ciliares</a:t>
            </a:r>
            <a:r>
              <a:rPr lang="en-US" altLang="en-US" sz="2000" b="1" dirty="0">
                <a:latin typeface="Comic Sans MS" pitchFamily="66" charset="0"/>
              </a:rPr>
              <a:t>)</a:t>
            </a:r>
            <a:br>
              <a:rPr lang="en-US" altLang="en-US" sz="2000" b="1" dirty="0">
                <a:latin typeface="Comic Sans MS" pitchFamily="66" charset="0"/>
              </a:rPr>
            </a:br>
            <a:r>
              <a:rPr lang="en-US" altLang="en-US" sz="2000" b="1" dirty="0">
                <a:latin typeface="Comic Sans MS" pitchFamily="66" charset="0"/>
              </a:rPr>
              <a:t/>
            </a:r>
            <a:br>
              <a:rPr lang="en-US" altLang="en-US" sz="2000" b="1" dirty="0">
                <a:latin typeface="Comic Sans MS" pitchFamily="66" charset="0"/>
              </a:rPr>
            </a:br>
            <a:r>
              <a:rPr lang="en-US" altLang="en-US" sz="2000" b="1" dirty="0">
                <a:latin typeface="Comic Sans MS" pitchFamily="66" charset="0"/>
              </a:rPr>
              <a:t>- </a:t>
            </a:r>
            <a:r>
              <a:rPr lang="en-GB" altLang="en-US" sz="2000" b="1" dirty="0">
                <a:latin typeface="Comic Sans MS" pitchFamily="66" charset="0"/>
              </a:rPr>
              <a:t>It constantly </a:t>
            </a:r>
            <a:r>
              <a:rPr lang="en-GB" altLang="en-US" sz="2000" b="1" dirty="0" smtClean="0">
                <a:latin typeface="Comic Sans MS" pitchFamily="66" charset="0"/>
              </a:rPr>
              <a:t>goes </a:t>
            </a:r>
            <a:r>
              <a:rPr lang="en-GB" altLang="en-US" sz="2000" b="1" dirty="0">
                <a:latin typeface="Comic Sans MS" pitchFamily="66" charset="0"/>
              </a:rPr>
              <a:t>into the </a:t>
            </a:r>
            <a:r>
              <a:rPr lang="en-GB" altLang="en-US" sz="2000" b="1" dirty="0" smtClean="0">
                <a:latin typeface="Comic Sans MS" pitchFamily="66" charset="0"/>
              </a:rPr>
              <a:t/>
            </a:r>
            <a:br>
              <a:rPr lang="en-GB" altLang="en-US" sz="2000" b="1" dirty="0" smtClean="0">
                <a:latin typeface="Comic Sans MS" pitchFamily="66" charset="0"/>
              </a:rPr>
            </a:br>
            <a:r>
              <a:rPr lang="en-GB" altLang="en-US" sz="2000" b="1" dirty="0" smtClean="0">
                <a:latin typeface="Comic Sans MS" pitchFamily="66" charset="0"/>
              </a:rPr>
              <a:t>  general </a:t>
            </a:r>
            <a:r>
              <a:rPr lang="en-GB" altLang="en-US" sz="2000" b="1" dirty="0">
                <a:latin typeface="Comic Sans MS" pitchFamily="66" charset="0"/>
              </a:rPr>
              <a:t>venous bloodstream</a:t>
            </a:r>
            <a:r>
              <a:rPr lang="en-US" altLang="en-US" sz="2000" b="1" dirty="0">
                <a:latin typeface="Comic Sans MS" pitchFamily="66" charset="0"/>
              </a:rPr>
              <a:t/>
            </a:r>
            <a:br>
              <a:rPr lang="en-US" altLang="en-US" sz="2000" b="1" dirty="0">
                <a:latin typeface="Comic Sans MS" pitchFamily="66" charset="0"/>
              </a:rPr>
            </a:br>
            <a:r>
              <a:rPr lang="en-US" altLang="en-US" sz="2000" b="1" dirty="0">
                <a:latin typeface="Comic Sans MS" pitchFamily="66" charset="0"/>
              </a:rPr>
              <a:t/>
            </a:r>
            <a:br>
              <a:rPr lang="en-US" altLang="en-US" sz="2000" b="1" dirty="0">
                <a:latin typeface="Comic Sans MS" pitchFamily="66" charset="0"/>
              </a:rPr>
            </a:br>
            <a:r>
              <a:rPr lang="en-US" altLang="en-US" sz="2000" b="1" dirty="0">
                <a:latin typeface="Comic Sans MS" pitchFamily="66" charset="0"/>
              </a:rPr>
              <a:t>- </a:t>
            </a:r>
            <a:r>
              <a:rPr lang="en-GB" altLang="en-US" sz="2000" b="1" dirty="0" smtClean="0">
                <a:latin typeface="Comic Sans MS" pitchFamily="66" charset="0"/>
              </a:rPr>
              <a:t>Pathway</a:t>
            </a:r>
            <a:r>
              <a:rPr lang="en-US" altLang="en-US" sz="2000" b="1" dirty="0" smtClean="0">
                <a:latin typeface="Comic Sans MS" pitchFamily="66" charset="0"/>
              </a:rPr>
              <a:t>:</a:t>
            </a:r>
            <a:r>
              <a:rPr lang="en-US" altLang="en-US" sz="2000" b="1" dirty="0">
                <a:latin typeface="Comic Sans MS" pitchFamily="66" charset="0"/>
              </a:rPr>
              <a:t/>
            </a:r>
            <a:br>
              <a:rPr lang="en-US" altLang="en-US" sz="2000" b="1" dirty="0">
                <a:latin typeface="Comic Sans MS" pitchFamily="66" charset="0"/>
              </a:rPr>
            </a:br>
            <a:r>
              <a:rPr lang="en-US" altLang="en-US" sz="2000" b="1" dirty="0">
                <a:latin typeface="Comic Sans MS" pitchFamily="66" charset="0"/>
              </a:rPr>
              <a:t> </a:t>
            </a:r>
            <a:r>
              <a:rPr lang="en-GB" altLang="en-US" sz="2000" b="1" dirty="0">
                <a:latin typeface="Comic Sans MS" pitchFamily="66" charset="0"/>
              </a:rPr>
              <a:t>from the </a:t>
            </a:r>
            <a:r>
              <a:rPr lang="en-GB" altLang="en-US" sz="2000" b="1" dirty="0" err="1">
                <a:latin typeface="Comic Sans MS" pitchFamily="66" charset="0"/>
              </a:rPr>
              <a:t>ciliary</a:t>
            </a:r>
            <a:r>
              <a:rPr lang="en-GB" altLang="en-US" sz="2000" b="1" dirty="0">
                <a:latin typeface="Comic Sans MS" pitchFamily="66" charset="0"/>
              </a:rPr>
              <a:t> </a:t>
            </a:r>
            <a:r>
              <a:rPr lang="en-GB" altLang="en-US" sz="2000" b="1" dirty="0" smtClean="0">
                <a:latin typeface="Comic Sans MS" pitchFamily="66" charset="0"/>
              </a:rPr>
              <a:t>process </a:t>
            </a:r>
            <a:r>
              <a:rPr lang="en-GB" altLang="en-US" sz="2000" b="1" dirty="0">
                <a:latin typeface="Comic Sans MS" pitchFamily="66" charset="0"/>
              </a:rPr>
              <a:t>it </a:t>
            </a:r>
            <a:r>
              <a:rPr lang="en-GB" altLang="en-US" sz="2000" b="1" dirty="0" smtClean="0">
                <a:latin typeface="Comic Sans MS" pitchFamily="66" charset="0"/>
              </a:rPr>
              <a:t>fills the </a:t>
            </a:r>
            <a:r>
              <a:rPr lang="en-GB" altLang="en-US" sz="2000" b="1" dirty="0">
                <a:latin typeface="Comic Sans MS" pitchFamily="66" charset="0"/>
              </a:rPr>
              <a:t>posterior chamber of the eye, and then flows through the </a:t>
            </a:r>
            <a:r>
              <a:rPr lang="en-GB" altLang="en-US" sz="2000" b="1" dirty="0" smtClean="0">
                <a:latin typeface="Comic Sans MS" pitchFamily="66" charset="0"/>
              </a:rPr>
              <a:t>gap </a:t>
            </a:r>
            <a:r>
              <a:rPr lang="en-GB" altLang="en-US" sz="2000" b="1" dirty="0">
                <a:latin typeface="Comic Sans MS" pitchFamily="66" charset="0"/>
              </a:rPr>
              <a:t>between the anterior </a:t>
            </a:r>
            <a:r>
              <a:rPr lang="en-GB" altLang="en-US" sz="2000" b="1" dirty="0" smtClean="0">
                <a:latin typeface="Comic Sans MS" pitchFamily="66" charset="0"/>
              </a:rPr>
              <a:t>surface </a:t>
            </a:r>
            <a:r>
              <a:rPr lang="en-GB" altLang="en-US" sz="2000" b="1" dirty="0">
                <a:latin typeface="Comic Sans MS" pitchFamily="66" charset="0"/>
              </a:rPr>
              <a:t>of the lens and the posterior </a:t>
            </a:r>
            <a:r>
              <a:rPr lang="en-GB" altLang="en-US" sz="2000" b="1" dirty="0" smtClean="0">
                <a:latin typeface="Comic Sans MS" pitchFamily="66" charset="0"/>
              </a:rPr>
              <a:t>surface </a:t>
            </a:r>
            <a:r>
              <a:rPr lang="en-GB" altLang="en-US" sz="2000" b="1" dirty="0">
                <a:latin typeface="Comic Sans MS" pitchFamily="66" charset="0"/>
              </a:rPr>
              <a:t>of the iris, and enters the anterior chamber through the pupil. Next, it goes in 2 directions </a:t>
            </a:r>
            <a:r>
              <a:rPr lang="en-US" altLang="en-US" sz="2000" b="1" dirty="0" smtClean="0">
                <a:latin typeface="Comic Sans MS" pitchFamily="66" charset="0"/>
              </a:rPr>
              <a:t>:</a:t>
            </a:r>
            <a:r>
              <a:rPr lang="en-US" altLang="en-US" sz="2000" b="1" dirty="0">
                <a:latin typeface="Comic Sans MS" pitchFamily="66" charset="0"/>
              </a:rPr>
              <a:t/>
            </a:r>
            <a:br>
              <a:rPr lang="en-US" altLang="en-US" sz="2000" b="1" dirty="0">
                <a:latin typeface="Comic Sans MS" pitchFamily="66" charset="0"/>
              </a:rPr>
            </a:br>
            <a:r>
              <a:rPr lang="en-US" altLang="en-US" sz="2000" b="1" dirty="0">
                <a:latin typeface="Comic Sans MS" pitchFamily="66" charset="0"/>
              </a:rPr>
              <a:t>  1) </a:t>
            </a:r>
            <a:r>
              <a:rPr lang="en-GB" altLang="en-US" sz="2000" b="1" dirty="0" err="1" smtClean="0">
                <a:latin typeface="Comic Sans MS" pitchFamily="66" charset="0"/>
              </a:rPr>
              <a:t>Schlemm’s</a:t>
            </a:r>
            <a:r>
              <a:rPr lang="en-GB" altLang="en-US" sz="2000" b="1" dirty="0" smtClean="0">
                <a:latin typeface="Comic Sans MS" pitchFamily="66" charset="0"/>
              </a:rPr>
              <a:t> canal</a:t>
            </a:r>
            <a:r>
              <a:rPr lang="en-US" altLang="en-US" sz="2000" b="1" dirty="0" smtClean="0">
                <a:latin typeface="Comic Sans MS" pitchFamily="66" charset="0"/>
              </a:rPr>
              <a:t>      </a:t>
            </a:r>
            <a:r>
              <a:rPr lang="en-GB" altLang="en-US" sz="2000" b="1" dirty="0" smtClean="0">
                <a:latin typeface="Comic Sans MS" pitchFamily="66" charset="0"/>
              </a:rPr>
              <a:t>veins of sclera</a:t>
            </a:r>
            <a:r>
              <a:rPr lang="en-US" altLang="en-US" sz="2000" b="1" dirty="0" smtClean="0">
                <a:latin typeface="Comic Sans MS" pitchFamily="66" charset="0"/>
              </a:rPr>
              <a:t>      </a:t>
            </a:r>
            <a:r>
              <a:rPr lang="en-US" altLang="en-US" sz="2000" b="1" dirty="0">
                <a:latin typeface="Comic Sans MS" pitchFamily="66" charset="0"/>
              </a:rPr>
              <a:t>v. </a:t>
            </a:r>
            <a:r>
              <a:rPr lang="en-US" altLang="en-US" sz="2000" b="1" dirty="0" err="1">
                <a:latin typeface="Comic Sans MS" pitchFamily="66" charset="0"/>
              </a:rPr>
              <a:t>ophtalmica</a:t>
            </a:r>
            <a:r>
              <a:rPr lang="en-US" altLang="en-US" sz="2000" b="1" dirty="0">
                <a:latin typeface="Comic Sans MS" pitchFamily="66" charset="0"/>
              </a:rPr>
              <a:t> </a:t>
            </a:r>
            <a:br>
              <a:rPr lang="en-US" altLang="en-US" sz="2000" b="1" dirty="0">
                <a:latin typeface="Comic Sans MS" pitchFamily="66" charset="0"/>
              </a:rPr>
            </a:br>
            <a:r>
              <a:rPr lang="en-US" altLang="en-US" sz="2000" b="1" dirty="0">
                <a:latin typeface="Comic Sans MS" pitchFamily="66" charset="0"/>
              </a:rPr>
              <a:t>  2) </a:t>
            </a:r>
            <a:r>
              <a:rPr lang="en-GB" altLang="en-US" sz="2000" b="1" dirty="0" smtClean="0">
                <a:latin typeface="Comic Sans MS" pitchFamily="66" charset="0"/>
              </a:rPr>
              <a:t>depressions of anterior surface of </a:t>
            </a:r>
            <a:r>
              <a:rPr lang="en-US" altLang="en-US" sz="2000" b="1" dirty="0" smtClean="0">
                <a:latin typeface="Comic Sans MS" pitchFamily="66" charset="0"/>
              </a:rPr>
              <a:t>iris     </a:t>
            </a:r>
            <a:r>
              <a:rPr lang="en-GB" altLang="en-US" sz="2000" b="1" dirty="0" smtClean="0">
                <a:latin typeface="Comic Sans MS" pitchFamily="66" charset="0"/>
              </a:rPr>
              <a:t>veins of iris</a:t>
            </a:r>
            <a:endParaRPr lang="en-US" altLang="en-US" sz="2000" b="1" dirty="0">
              <a:latin typeface="Comic Sans MS" pitchFamily="66" charset="0"/>
            </a:endParaRPr>
          </a:p>
        </p:txBody>
      </p:sp>
      <p:cxnSp>
        <p:nvCxnSpPr>
          <p:cNvPr id="35845" name="Straight Arrow Connector 6"/>
          <p:cNvCxnSpPr>
            <a:cxnSpLocks noChangeShapeType="1"/>
          </p:cNvCxnSpPr>
          <p:nvPr/>
        </p:nvCxnSpPr>
        <p:spPr bwMode="auto">
          <a:xfrm>
            <a:off x="2843808" y="6308725"/>
            <a:ext cx="428625" cy="1587"/>
          </a:xfrm>
          <a:prstGeom prst="straightConnector1">
            <a:avLst/>
          </a:prstGeom>
          <a:noFill/>
          <a:ln w="25400">
            <a:solidFill>
              <a:srgbClr val="4F1919"/>
            </a:solidFill>
            <a:round/>
            <a:headEnd/>
            <a:tailEnd type="arrow" w="med" len="med"/>
          </a:ln>
        </p:spPr>
      </p:cxnSp>
      <p:cxnSp>
        <p:nvCxnSpPr>
          <p:cNvPr id="35846" name="Straight Arrow Connector 7"/>
          <p:cNvCxnSpPr>
            <a:cxnSpLocks noChangeShapeType="1"/>
          </p:cNvCxnSpPr>
          <p:nvPr/>
        </p:nvCxnSpPr>
        <p:spPr bwMode="auto">
          <a:xfrm>
            <a:off x="5364088" y="6330017"/>
            <a:ext cx="428625" cy="1587"/>
          </a:xfrm>
          <a:prstGeom prst="straightConnector1">
            <a:avLst/>
          </a:prstGeom>
          <a:noFill/>
          <a:ln w="25400">
            <a:solidFill>
              <a:srgbClr val="4F1919"/>
            </a:solidFill>
            <a:round/>
            <a:headEnd/>
            <a:tailEnd type="arrow" w="med" len="med"/>
          </a:ln>
        </p:spPr>
      </p:cxnSp>
      <p:cxnSp>
        <p:nvCxnSpPr>
          <p:cNvPr id="35847" name="Straight Arrow Connector 8"/>
          <p:cNvCxnSpPr>
            <a:cxnSpLocks noChangeShapeType="1"/>
          </p:cNvCxnSpPr>
          <p:nvPr/>
        </p:nvCxnSpPr>
        <p:spPr bwMode="auto">
          <a:xfrm>
            <a:off x="5724128" y="6597352"/>
            <a:ext cx="428625" cy="1588"/>
          </a:xfrm>
          <a:prstGeom prst="straightConnector1">
            <a:avLst/>
          </a:prstGeom>
          <a:noFill/>
          <a:ln w="25400">
            <a:solidFill>
              <a:srgbClr val="4F1919"/>
            </a:solidFill>
            <a:round/>
            <a:headEnd/>
            <a:tailEnd type="arrow" w="med" len="med"/>
          </a:ln>
        </p:spPr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glaucom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5875" y="1357313"/>
            <a:ext cx="6492875" cy="4224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1"/>
          <p:cNvSpPr>
            <a:spLocks noChangeArrowheads="1"/>
          </p:cNvSpPr>
          <p:nvPr/>
        </p:nvSpPr>
        <p:spPr bwMode="auto">
          <a:xfrm>
            <a:off x="1500188" y="428625"/>
            <a:ext cx="61436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3200" b="1" dirty="0" smtClean="0">
                <a:solidFill>
                  <a:srgbClr val="9D323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L</a:t>
            </a:r>
            <a:r>
              <a:rPr lang="en-US" altLang="en-US" sz="3200" b="1" dirty="0" err="1" smtClean="0">
                <a:solidFill>
                  <a:srgbClr val="9D323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ens</a:t>
            </a:r>
            <a:endParaRPr lang="en-US" altLang="en-US" sz="3200" b="1" dirty="0">
              <a:solidFill>
                <a:srgbClr val="9D323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omic Sans MS" pitchFamily="66" charset="0"/>
            </a:endParaRPr>
          </a:p>
        </p:txBody>
      </p:sp>
      <p:sp>
        <p:nvSpPr>
          <p:cNvPr id="37891" name="Rectangle 4"/>
          <p:cNvSpPr>
            <a:spLocks noChangeArrowheads="1"/>
          </p:cNvSpPr>
          <p:nvPr/>
        </p:nvSpPr>
        <p:spPr bwMode="auto">
          <a:xfrm>
            <a:off x="214313" y="1573213"/>
            <a:ext cx="8715375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en-US" altLang="en-US" sz="2000" dirty="0">
                <a:latin typeface="Comic Sans MS" pitchFamily="66" charset="0"/>
              </a:rPr>
              <a:t>• </a:t>
            </a:r>
            <a:r>
              <a:rPr lang="en-GB" altLang="en-US" sz="2000" b="1" dirty="0">
                <a:latin typeface="Comic Sans MS" pitchFamily="66" charset="0"/>
              </a:rPr>
              <a:t>Biconvex </a:t>
            </a:r>
            <a:r>
              <a:rPr lang="en-GB" altLang="en-US" sz="2000" b="1" dirty="0" smtClean="0">
                <a:latin typeface="Comic Sans MS" pitchFamily="66" charset="0"/>
              </a:rPr>
              <a:t>in shape </a:t>
            </a:r>
            <a:r>
              <a:rPr lang="en-US" altLang="en-US" sz="2000" b="1" dirty="0" smtClean="0">
                <a:latin typeface="Comic Sans MS" pitchFamily="66" charset="0"/>
              </a:rPr>
              <a:t>– </a:t>
            </a:r>
            <a:r>
              <a:rPr lang="en-GB" altLang="en-US" sz="2000" b="1" dirty="0">
                <a:solidFill>
                  <a:srgbClr val="002060"/>
                </a:solidFill>
                <a:latin typeface="Comic Sans MS" pitchFamily="66" charset="0"/>
              </a:rPr>
              <a:t>it refracts light rays and creates a </a:t>
            </a:r>
            <a:r>
              <a:rPr lang="en-GB" altLang="en-US" sz="2000" b="1" dirty="0" smtClean="0">
                <a:solidFill>
                  <a:srgbClr val="002060"/>
                </a:solidFill>
                <a:latin typeface="Comic Sans MS" pitchFamily="66" charset="0"/>
              </a:rPr>
              <a:t>sharp</a:t>
            </a:r>
          </a:p>
          <a:p>
            <a:pPr eaLnBrk="1" hangingPunct="1"/>
            <a:r>
              <a:rPr lang="en-GB" altLang="en-US" sz="2000" b="1" dirty="0">
                <a:solidFill>
                  <a:srgbClr val="002060"/>
                </a:solidFill>
                <a:latin typeface="Comic Sans MS" pitchFamily="66" charset="0"/>
              </a:rPr>
              <a:t> </a:t>
            </a:r>
            <a:r>
              <a:rPr lang="en-GB" altLang="en-US" sz="2000" b="1" dirty="0" smtClean="0">
                <a:solidFill>
                  <a:srgbClr val="002060"/>
                </a:solidFill>
                <a:latin typeface="Comic Sans MS" pitchFamily="66" charset="0"/>
              </a:rPr>
              <a:t>inverted </a:t>
            </a:r>
            <a:r>
              <a:rPr lang="en-GB" altLang="en-US" sz="2000" b="1" dirty="0">
                <a:solidFill>
                  <a:srgbClr val="002060"/>
                </a:solidFill>
                <a:latin typeface="Comic Sans MS" pitchFamily="66" charset="0"/>
              </a:rPr>
              <a:t>image of the object on the retina</a:t>
            </a:r>
            <a:endParaRPr lang="sr-Cyrl-CS" altLang="en-US" sz="2000" b="1" dirty="0">
              <a:solidFill>
                <a:srgbClr val="002060"/>
              </a:solidFill>
              <a:latin typeface="Comic Sans MS" pitchFamily="66" charset="0"/>
            </a:endParaRPr>
          </a:p>
          <a:p>
            <a:pPr eaLnBrk="1" hangingPunct="1"/>
            <a:r>
              <a:rPr lang="en-US" altLang="en-US" sz="2000" dirty="0">
                <a:latin typeface="Comic Sans MS" pitchFamily="66" charset="0"/>
              </a:rPr>
              <a:t>• </a:t>
            </a:r>
            <a:r>
              <a:rPr lang="en-GB" altLang="en-US" sz="2000" dirty="0">
                <a:latin typeface="Comic Sans MS" pitchFamily="66" charset="0"/>
              </a:rPr>
              <a:t>It is connected to the </a:t>
            </a:r>
            <a:r>
              <a:rPr lang="en-GB" altLang="en-US" sz="2000" dirty="0" err="1">
                <a:latin typeface="Comic Sans MS" pitchFamily="66" charset="0"/>
              </a:rPr>
              <a:t>ciliary</a:t>
            </a:r>
            <a:r>
              <a:rPr lang="en-GB" altLang="en-US" sz="2000" dirty="0">
                <a:latin typeface="Comic Sans MS" pitchFamily="66" charset="0"/>
              </a:rPr>
              <a:t> body by thin </a:t>
            </a:r>
            <a:r>
              <a:rPr lang="en-GB" altLang="en-US" sz="2000" dirty="0" err="1">
                <a:latin typeface="Comic Sans MS" pitchFamily="66" charset="0"/>
              </a:rPr>
              <a:t>fibers</a:t>
            </a:r>
            <a:r>
              <a:rPr lang="en-GB" altLang="en-US" sz="2000" dirty="0">
                <a:latin typeface="Comic Sans MS" pitchFamily="66" charset="0"/>
              </a:rPr>
              <a:t> - </a:t>
            </a:r>
            <a:r>
              <a:rPr lang="en-GB" altLang="en-US" sz="2000" dirty="0" err="1" smtClean="0">
                <a:latin typeface="Comic Sans MS" pitchFamily="66" charset="0"/>
              </a:rPr>
              <a:t>ciliary</a:t>
            </a:r>
            <a:r>
              <a:rPr lang="en-GB" altLang="en-US" sz="2000" dirty="0" smtClean="0">
                <a:latin typeface="Comic Sans MS" pitchFamily="66" charset="0"/>
              </a:rPr>
              <a:t> </a:t>
            </a:r>
            <a:r>
              <a:rPr lang="en-GB" altLang="en-US" sz="2000" dirty="0" err="1" smtClean="0">
                <a:latin typeface="Comic Sans MS" pitchFamily="66" charset="0"/>
              </a:rPr>
              <a:t>zonule</a:t>
            </a:r>
            <a:r>
              <a:rPr lang="en-GB" altLang="en-US" sz="2000" dirty="0" smtClean="0">
                <a:latin typeface="Comic Sans MS" pitchFamily="66" charset="0"/>
              </a:rPr>
              <a:t/>
            </a:r>
            <a:br>
              <a:rPr lang="en-GB" altLang="en-US" sz="2000" dirty="0" smtClean="0">
                <a:latin typeface="Comic Sans MS" pitchFamily="66" charset="0"/>
              </a:rPr>
            </a:br>
            <a:r>
              <a:rPr lang="en-GB" altLang="en-US" sz="2000" dirty="0" smtClean="0">
                <a:latin typeface="Comic Sans MS" pitchFamily="66" charset="0"/>
              </a:rPr>
              <a:t>  </a:t>
            </a:r>
            <a:r>
              <a:rPr lang="en-US" altLang="en-US" sz="2000" i="1" dirty="0" smtClean="0">
                <a:latin typeface="Comic Sans MS" pitchFamily="66" charset="0"/>
              </a:rPr>
              <a:t>(</a:t>
            </a:r>
            <a:r>
              <a:rPr lang="en-US" altLang="en-US" sz="2000" i="1" dirty="0" err="1" smtClean="0">
                <a:latin typeface="Comic Sans MS" pitchFamily="66" charset="0"/>
              </a:rPr>
              <a:t>zonulae</a:t>
            </a:r>
            <a:r>
              <a:rPr lang="en-US" altLang="en-US" sz="2000" i="1" dirty="0" smtClean="0">
                <a:latin typeface="Comic Sans MS" pitchFamily="66" charset="0"/>
              </a:rPr>
              <a:t> </a:t>
            </a:r>
            <a:r>
              <a:rPr lang="en-US" altLang="en-US" sz="2000" i="1" dirty="0" err="1">
                <a:latin typeface="Comic Sans MS" pitchFamily="66" charset="0"/>
              </a:rPr>
              <a:t>ciliaris</a:t>
            </a:r>
            <a:r>
              <a:rPr lang="en-US" altLang="en-US" sz="2000" i="1" dirty="0">
                <a:latin typeface="Comic Sans MS" pitchFamily="66" charset="0"/>
              </a:rPr>
              <a:t>)</a:t>
            </a:r>
          </a:p>
          <a:p>
            <a:pPr eaLnBrk="1" hangingPunct="1"/>
            <a:endParaRPr lang="en-US" altLang="en-US" sz="2000" b="1" dirty="0">
              <a:latin typeface="Comic Sans MS" pitchFamily="66" charset="0"/>
            </a:endParaRPr>
          </a:p>
        </p:txBody>
      </p:sp>
      <p:pic>
        <p:nvPicPr>
          <p:cNvPr id="37892" name="Picture 2"/>
          <p:cNvPicPr>
            <a:picLocks noChangeAspect="1" noChangeArrowheads="1"/>
          </p:cNvPicPr>
          <p:nvPr/>
        </p:nvPicPr>
        <p:blipFill>
          <a:blip r:embed="rId2" cstate="print"/>
          <a:srcRect l="14708" t="7378" r="37685" b="52583"/>
          <a:stretch>
            <a:fillRect/>
          </a:stretch>
        </p:blipFill>
        <p:spPr bwMode="auto">
          <a:xfrm>
            <a:off x="4143375" y="2933700"/>
            <a:ext cx="4643438" cy="2928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93" name="Rectangle 19"/>
          <p:cNvSpPr>
            <a:spLocks noChangeArrowheads="1"/>
          </p:cNvSpPr>
          <p:nvPr/>
        </p:nvSpPr>
        <p:spPr bwMode="auto">
          <a:xfrm>
            <a:off x="396875" y="5875338"/>
            <a:ext cx="8389938" cy="369332"/>
          </a:xfrm>
          <a:prstGeom prst="rect">
            <a:avLst/>
          </a:prstGeom>
          <a:solidFill>
            <a:srgbClr val="CF6868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lang="en-GB" altLang="en-US" b="1" dirty="0">
                <a:latin typeface="Comic Sans MS" pitchFamily="66" charset="0"/>
              </a:rPr>
              <a:t>The lens is transparent, it does not contain blood vessels or nerves</a:t>
            </a:r>
            <a:endParaRPr lang="en-US" altLang="en-US" b="1" dirty="0">
              <a:latin typeface="Verdana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1"/>
          <p:cNvSpPr>
            <a:spLocks noChangeArrowheads="1"/>
          </p:cNvSpPr>
          <p:nvPr/>
        </p:nvSpPr>
        <p:spPr bwMode="auto">
          <a:xfrm>
            <a:off x="971550" y="428625"/>
            <a:ext cx="7031038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3200" b="1" dirty="0" smtClean="0">
                <a:solidFill>
                  <a:srgbClr val="9D323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Vitreous body </a:t>
            </a:r>
            <a:r>
              <a:rPr lang="en-US" altLang="en-US" sz="3200" b="1" dirty="0" smtClean="0">
                <a:solidFill>
                  <a:srgbClr val="9D323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(corpus </a:t>
            </a:r>
            <a:r>
              <a:rPr lang="en-US" altLang="en-US" sz="3200" b="1" dirty="0" err="1">
                <a:solidFill>
                  <a:srgbClr val="9D323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vitreum</a:t>
            </a:r>
            <a:r>
              <a:rPr lang="en-US" altLang="en-US" sz="3200" b="1" dirty="0">
                <a:solidFill>
                  <a:srgbClr val="9D323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)</a:t>
            </a:r>
          </a:p>
        </p:txBody>
      </p:sp>
      <p:sp>
        <p:nvSpPr>
          <p:cNvPr id="38915" name="Rectangle 4"/>
          <p:cNvSpPr>
            <a:spLocks noChangeArrowheads="1"/>
          </p:cNvSpPr>
          <p:nvPr/>
        </p:nvSpPr>
        <p:spPr bwMode="auto">
          <a:xfrm>
            <a:off x="214313" y="1285875"/>
            <a:ext cx="8715375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en-US" altLang="en-US" sz="2000" dirty="0">
                <a:latin typeface="Comic Sans MS" pitchFamily="66" charset="0"/>
              </a:rPr>
              <a:t>• </a:t>
            </a:r>
            <a:r>
              <a:rPr lang="en-GB" altLang="en-US" sz="2000" dirty="0">
                <a:latin typeface="Comic Sans MS" pitchFamily="66" charset="0"/>
              </a:rPr>
              <a:t>Fills the remaining posterior part of the eye cavity</a:t>
            </a:r>
            <a:endParaRPr lang="sr-Cyrl-CS" altLang="en-US" sz="2000" b="1" dirty="0">
              <a:solidFill>
                <a:srgbClr val="002060"/>
              </a:solidFill>
              <a:latin typeface="Comic Sans MS" pitchFamily="66" charset="0"/>
            </a:endParaRPr>
          </a:p>
          <a:p>
            <a:pPr eaLnBrk="1" hangingPunct="1"/>
            <a:r>
              <a:rPr lang="en-US" altLang="en-US" sz="2000" dirty="0">
                <a:latin typeface="Comic Sans MS" pitchFamily="66" charset="0"/>
              </a:rPr>
              <a:t>• </a:t>
            </a:r>
            <a:r>
              <a:rPr lang="en-GB" altLang="en-US" sz="2000" dirty="0">
                <a:latin typeface="Comic Sans MS" pitchFamily="66" charset="0"/>
              </a:rPr>
              <a:t>It consists of a gelatinous mass wrapped in a </a:t>
            </a:r>
            <a:r>
              <a:rPr lang="en-GB" altLang="en-US" sz="2000" dirty="0" smtClean="0">
                <a:latin typeface="Comic Sans MS" pitchFamily="66" charset="0"/>
              </a:rPr>
              <a:t>capsule</a:t>
            </a:r>
            <a:endParaRPr lang="en-US" altLang="en-US" sz="2000" dirty="0">
              <a:latin typeface="Comic Sans MS" pitchFamily="66" charset="0"/>
            </a:endParaRPr>
          </a:p>
          <a:p>
            <a:pPr eaLnBrk="1" hangingPunct="1"/>
            <a:r>
              <a:rPr lang="en-US" altLang="en-US" sz="2000" dirty="0">
                <a:latin typeface="Comic Sans MS" pitchFamily="66" charset="0"/>
              </a:rPr>
              <a:t>• </a:t>
            </a:r>
            <a:r>
              <a:rPr lang="en-GB" altLang="en-US" sz="2000" dirty="0">
                <a:latin typeface="Comic Sans MS" pitchFamily="66" charset="0"/>
              </a:rPr>
              <a:t>In the anterior part </a:t>
            </a:r>
            <a:r>
              <a:rPr lang="en-GB" altLang="en-US" sz="2000" dirty="0" smtClean="0">
                <a:latin typeface="Comic Sans MS" pitchFamily="66" charset="0"/>
              </a:rPr>
              <a:t>there is </a:t>
            </a:r>
            <a:r>
              <a:rPr lang="en-GB" altLang="en-US" sz="2000" dirty="0">
                <a:latin typeface="Comic Sans MS" pitchFamily="66" charset="0"/>
              </a:rPr>
              <a:t>the fossa </a:t>
            </a:r>
            <a:r>
              <a:rPr lang="en-GB" altLang="en-US" sz="2000" dirty="0" err="1">
                <a:latin typeface="Comic Sans MS" pitchFamily="66" charset="0"/>
              </a:rPr>
              <a:t>hyaloidea</a:t>
            </a:r>
            <a:r>
              <a:rPr lang="en-GB" altLang="en-US" sz="2000" dirty="0">
                <a:latin typeface="Comic Sans MS" pitchFamily="66" charset="0"/>
              </a:rPr>
              <a:t>, </a:t>
            </a:r>
            <a:r>
              <a:rPr lang="en-GB" altLang="en-US" sz="2000" dirty="0" smtClean="0">
                <a:latin typeface="Comic Sans MS" pitchFamily="66" charset="0"/>
              </a:rPr>
              <a:t>where lens rests</a:t>
            </a:r>
          </a:p>
          <a:p>
            <a:pPr eaLnBrk="1" hangingPunct="1"/>
            <a:r>
              <a:rPr lang="en-US" altLang="en-US" sz="2000" dirty="0" smtClean="0">
                <a:latin typeface="Comic Sans MS" pitchFamily="66" charset="0"/>
              </a:rPr>
              <a:t>• </a:t>
            </a:r>
            <a:r>
              <a:rPr lang="en-GB" altLang="en-US" sz="2000" dirty="0">
                <a:latin typeface="Comic Sans MS" pitchFamily="66" charset="0"/>
              </a:rPr>
              <a:t>The corpus </a:t>
            </a:r>
            <a:r>
              <a:rPr lang="en-GB" altLang="en-US" sz="2000" dirty="0" err="1">
                <a:latin typeface="Comic Sans MS" pitchFamily="66" charset="0"/>
              </a:rPr>
              <a:t>vitreum</a:t>
            </a:r>
            <a:r>
              <a:rPr lang="en-GB" altLang="en-US" sz="2000" dirty="0">
                <a:latin typeface="Comic Sans MS" pitchFamily="66" charset="0"/>
              </a:rPr>
              <a:t> keeps the retina close to </a:t>
            </a:r>
            <a:r>
              <a:rPr lang="en-GB" altLang="en-US" sz="2000" dirty="0" smtClean="0">
                <a:latin typeface="Comic Sans MS" pitchFamily="66" charset="0"/>
              </a:rPr>
              <a:t>stratum </a:t>
            </a:r>
            <a:r>
              <a:rPr lang="en-GB" altLang="en-US" sz="2000" dirty="0" err="1" smtClean="0">
                <a:latin typeface="Comic Sans MS" pitchFamily="66" charset="0"/>
              </a:rPr>
              <a:t>pigmenti</a:t>
            </a:r>
            <a:r>
              <a:rPr lang="en-GB" altLang="en-US" sz="2000" dirty="0" smtClean="0">
                <a:latin typeface="Comic Sans MS" pitchFamily="66" charset="0"/>
              </a:rPr>
              <a:t>, which</a:t>
            </a:r>
            <a:br>
              <a:rPr lang="en-GB" altLang="en-US" sz="2000" dirty="0" smtClean="0">
                <a:latin typeface="Comic Sans MS" pitchFamily="66" charset="0"/>
              </a:rPr>
            </a:br>
            <a:r>
              <a:rPr lang="en-GB" altLang="en-US" sz="2000" dirty="0" smtClean="0">
                <a:latin typeface="Comic Sans MS" pitchFamily="66" charset="0"/>
              </a:rPr>
              <a:t>   rests </a:t>
            </a:r>
            <a:r>
              <a:rPr lang="en-GB" altLang="en-US" sz="2000" dirty="0">
                <a:latin typeface="Comic Sans MS" pitchFamily="66" charset="0"/>
              </a:rPr>
              <a:t>on the </a:t>
            </a:r>
            <a:r>
              <a:rPr lang="en-GB" altLang="en-US" sz="2000" dirty="0" smtClean="0">
                <a:latin typeface="Comic Sans MS" pitchFamily="66" charset="0"/>
              </a:rPr>
              <a:t>vascular layer</a:t>
            </a:r>
            <a:endParaRPr lang="en-US" altLang="en-US" sz="2000" i="1" dirty="0">
              <a:latin typeface="Comic Sans MS" pitchFamily="66" charset="0"/>
            </a:endParaRPr>
          </a:p>
          <a:p>
            <a:pPr eaLnBrk="1" hangingPunct="1"/>
            <a:endParaRPr lang="en-US" altLang="en-US" sz="2000" b="1" dirty="0">
              <a:latin typeface="Comic Sans MS" pitchFamily="66" charset="0"/>
            </a:endParaRPr>
          </a:p>
        </p:txBody>
      </p:sp>
      <p:pic>
        <p:nvPicPr>
          <p:cNvPr id="38916" name="Picture 4"/>
          <p:cNvPicPr>
            <a:picLocks noChangeAspect="1" noChangeArrowheads="1"/>
          </p:cNvPicPr>
          <p:nvPr/>
        </p:nvPicPr>
        <p:blipFill>
          <a:blip r:embed="rId2" cstate="print"/>
          <a:srcRect l="8267" r="41928" b="37746"/>
          <a:stretch>
            <a:fillRect/>
          </a:stretch>
        </p:blipFill>
        <p:spPr bwMode="auto">
          <a:xfrm>
            <a:off x="5146675" y="3206750"/>
            <a:ext cx="3887788" cy="3643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6"/>
          <p:cNvSpPr>
            <a:spLocks noGrp="1" noChangeArrowheads="1"/>
          </p:cNvSpPr>
          <p:nvPr>
            <p:ph type="body" idx="4294967295"/>
          </p:nvPr>
        </p:nvSpPr>
        <p:spPr>
          <a:xfrm>
            <a:off x="323850" y="1196975"/>
            <a:ext cx="8229600" cy="5184775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en-GB" altLang="en-US" sz="2400" b="1" dirty="0" smtClean="0">
                <a:latin typeface="Constantia" panose="02030602050306030303" pitchFamily="18" charset="0"/>
              </a:rPr>
              <a:t>Sensory pathways</a:t>
            </a:r>
            <a:endParaRPr lang="en-US" sz="2400" b="1" dirty="0" smtClean="0">
              <a:latin typeface="Constantia" panose="02030602050306030303" pitchFamily="18" charset="0"/>
            </a:endParaRPr>
          </a:p>
          <a:p>
            <a:pPr algn="ctr" eaLnBrk="1" hangingPunct="1">
              <a:buFontTx/>
              <a:buNone/>
            </a:pPr>
            <a:endParaRPr lang="en-US" sz="2400" b="1" dirty="0" smtClean="0">
              <a:latin typeface="Constantia" panose="02030602050306030303" pitchFamily="18" charset="0"/>
            </a:endParaRPr>
          </a:p>
          <a:p>
            <a:pPr algn="ctr" eaLnBrk="1" hangingPunct="1">
              <a:buFontTx/>
              <a:buNone/>
            </a:pPr>
            <a:endParaRPr lang="en-US" sz="2400" dirty="0" smtClean="0">
              <a:latin typeface="Constantia" panose="02030602050306030303" pitchFamily="18" charset="0"/>
            </a:endParaRPr>
          </a:p>
          <a:p>
            <a:pPr eaLnBrk="1" hangingPunct="1"/>
            <a:r>
              <a:rPr lang="en-GB" altLang="en-US" sz="2400" dirty="0" smtClean="0">
                <a:latin typeface="Constantia" panose="02030602050306030303" pitchFamily="18" charset="0"/>
              </a:rPr>
              <a:t>Optic</a:t>
            </a:r>
            <a:endParaRPr lang="sr-Cyrl-CS" altLang="en-US" sz="2400" dirty="0" smtClean="0">
              <a:latin typeface="Constantia" panose="02030602050306030303" pitchFamily="18" charset="0"/>
            </a:endParaRPr>
          </a:p>
          <a:p>
            <a:pPr eaLnBrk="1" hangingPunct="1"/>
            <a:r>
              <a:rPr lang="en-GB" altLang="en-US" sz="2400" dirty="0">
                <a:latin typeface="Constantia" panose="02030602050306030303" pitchFamily="18" charset="0"/>
              </a:rPr>
              <a:t>A</a:t>
            </a:r>
            <a:r>
              <a:rPr lang="en-GB" altLang="en-US" sz="2400" dirty="0" smtClean="0">
                <a:latin typeface="Constantia" panose="02030602050306030303" pitchFamily="18" charset="0"/>
              </a:rPr>
              <a:t>coustic</a:t>
            </a:r>
            <a:endParaRPr lang="sr-Cyrl-CS" altLang="en-US" sz="2400" dirty="0" smtClean="0">
              <a:latin typeface="Constantia" panose="02030602050306030303" pitchFamily="18" charset="0"/>
            </a:endParaRPr>
          </a:p>
          <a:p>
            <a:pPr eaLnBrk="1" hangingPunct="1"/>
            <a:r>
              <a:rPr lang="en-GB" altLang="en-US" sz="2400" dirty="0" smtClean="0">
                <a:latin typeface="Constantia" panose="02030602050306030303" pitchFamily="18" charset="0"/>
              </a:rPr>
              <a:t>Olfactory</a:t>
            </a:r>
            <a:endParaRPr lang="en-GB" altLang="en-US" sz="2400" dirty="0">
              <a:latin typeface="Constantia" panose="02030602050306030303" pitchFamily="18" charset="0"/>
            </a:endParaRPr>
          </a:p>
          <a:p>
            <a:pPr eaLnBrk="1" hangingPunct="1"/>
            <a:r>
              <a:rPr lang="en-GB" altLang="en-US" sz="2400" dirty="0" smtClean="0">
                <a:latin typeface="Constantia" panose="02030602050306030303" pitchFamily="18" charset="0"/>
              </a:rPr>
              <a:t>Gustative</a:t>
            </a:r>
            <a:endParaRPr lang="sr-Cyrl-CS" altLang="en-US" sz="2400" dirty="0" smtClean="0">
              <a:latin typeface="Constantia" panose="02030602050306030303" pitchFamily="18" charset="0"/>
            </a:endParaRPr>
          </a:p>
          <a:p>
            <a:pPr eaLnBrk="1" hangingPunct="1"/>
            <a:r>
              <a:rPr lang="en-GB" altLang="en-US" sz="2400" dirty="0" smtClean="0">
                <a:latin typeface="Constantia" panose="02030602050306030303" pitchFamily="18" charset="0"/>
              </a:rPr>
              <a:t>Vestibular</a:t>
            </a:r>
            <a:endParaRPr lang="en-US" sz="2400" dirty="0" smtClean="0">
              <a:latin typeface="Constantia" panose="0203060205030603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9685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6513" y="477838"/>
            <a:ext cx="9215437" cy="6243637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en-US" sz="1800" b="1" dirty="0" smtClean="0">
                <a:latin typeface="Constantia" pitchFamily="18" charset="0"/>
              </a:rPr>
              <a:t>OPTIC PATHWAY</a:t>
            </a:r>
            <a:r>
              <a:rPr lang="en-US" sz="1800" b="1" dirty="0" smtClean="0">
                <a:latin typeface="Constantia" pitchFamily="18" charset="0"/>
              </a:rPr>
              <a:t>: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sz="1800" b="1" dirty="0" smtClean="0">
              <a:latin typeface="Constantia" pitchFamily="18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GB" altLang="en-US" sz="1800" b="1" dirty="0" smtClean="0">
                <a:latin typeface="Constantia" pitchFamily="18" charset="0"/>
              </a:rPr>
              <a:t>Neuron</a:t>
            </a:r>
            <a:r>
              <a:rPr lang="en-US" sz="1800" b="1" dirty="0" smtClean="0">
                <a:latin typeface="Constantia" pitchFamily="18" charset="0"/>
              </a:rPr>
              <a:t> </a:t>
            </a:r>
            <a:r>
              <a:rPr lang="en-US" altLang="en-US" sz="1800" b="1" dirty="0" smtClean="0">
                <a:latin typeface="Constantia" pitchFamily="18" charset="0"/>
              </a:rPr>
              <a:t>I</a:t>
            </a:r>
            <a:r>
              <a:rPr lang="en-US" sz="1800" b="1" dirty="0" smtClean="0">
                <a:latin typeface="Constantia" pitchFamily="18" charset="0"/>
              </a:rPr>
              <a:t>:</a:t>
            </a:r>
            <a:r>
              <a:rPr lang="en-US" sz="1800" dirty="0" smtClean="0">
                <a:latin typeface="Constantia" pitchFamily="18" charset="0"/>
              </a:rPr>
              <a:t> </a:t>
            </a:r>
            <a:r>
              <a:rPr lang="en-US" altLang="en-US" sz="1800" dirty="0" smtClean="0">
                <a:latin typeface="Constantia" pitchFamily="18" charset="0"/>
              </a:rPr>
              <a:t>cells of the 4</a:t>
            </a:r>
            <a:r>
              <a:rPr lang="en-US" altLang="en-US" sz="1800" baseline="30000" dirty="0" smtClean="0">
                <a:latin typeface="Constantia" pitchFamily="18" charset="0"/>
              </a:rPr>
              <a:t>th</a:t>
            </a:r>
            <a:r>
              <a:rPr lang="en-US" altLang="en-US" sz="1800" dirty="0" smtClean="0">
                <a:latin typeface="Constantia" pitchFamily="18" charset="0"/>
              </a:rPr>
              <a:t> layer of retina, which dendrites carry</a:t>
            </a:r>
            <a:br>
              <a:rPr lang="en-US" altLang="en-US" sz="1800" dirty="0" smtClean="0">
                <a:latin typeface="Constantia" pitchFamily="18" charset="0"/>
              </a:rPr>
            </a:br>
            <a:r>
              <a:rPr lang="en-US" altLang="en-US" sz="1800" dirty="0" smtClean="0">
                <a:latin typeface="Constantia" pitchFamily="18" charset="0"/>
              </a:rPr>
              <a:t>          photoreceptors (rods and cones)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sz="1800" dirty="0" smtClean="0">
              <a:latin typeface="Constantia" pitchFamily="18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GB" sz="1800" b="1" dirty="0" smtClean="0">
                <a:latin typeface="Constantia" pitchFamily="18" charset="0"/>
              </a:rPr>
              <a:t>Neuron</a:t>
            </a:r>
            <a:r>
              <a:rPr lang="en-US" sz="1800" b="1" dirty="0" smtClean="0">
                <a:latin typeface="Constantia" pitchFamily="18" charset="0"/>
              </a:rPr>
              <a:t> </a:t>
            </a:r>
            <a:r>
              <a:rPr lang="en-US" altLang="en-US" sz="1800" b="1" dirty="0" smtClean="0">
                <a:latin typeface="Constantia" pitchFamily="18" charset="0"/>
              </a:rPr>
              <a:t>II</a:t>
            </a:r>
            <a:r>
              <a:rPr lang="en-US" sz="1800" b="1" dirty="0" smtClean="0">
                <a:latin typeface="Constantia" pitchFamily="18" charset="0"/>
              </a:rPr>
              <a:t>:</a:t>
            </a:r>
            <a:r>
              <a:rPr lang="en-US" altLang="en-US" sz="1800" b="1" dirty="0" smtClean="0">
                <a:latin typeface="Constantia" pitchFamily="18" charset="0"/>
              </a:rPr>
              <a:t> </a:t>
            </a:r>
            <a:r>
              <a:rPr lang="en-US" altLang="en-US" sz="1800" dirty="0">
                <a:latin typeface="Constantia" pitchFamily="18" charset="0"/>
              </a:rPr>
              <a:t>cells of the </a:t>
            </a:r>
            <a:r>
              <a:rPr lang="en-US" altLang="en-US" sz="1800" dirty="0" smtClean="0">
                <a:latin typeface="Constantia" pitchFamily="18" charset="0"/>
              </a:rPr>
              <a:t>6</a:t>
            </a:r>
            <a:r>
              <a:rPr lang="en-US" altLang="en-US" sz="1800" baseline="30000" dirty="0" smtClean="0">
                <a:latin typeface="Constantia" pitchFamily="18" charset="0"/>
              </a:rPr>
              <a:t>th</a:t>
            </a:r>
            <a:r>
              <a:rPr lang="en-US" altLang="en-US" sz="1800" dirty="0" smtClean="0">
                <a:latin typeface="Constantia" pitchFamily="18" charset="0"/>
              </a:rPr>
              <a:t> </a:t>
            </a:r>
            <a:r>
              <a:rPr lang="en-US" altLang="en-US" sz="1800" dirty="0">
                <a:latin typeface="Constantia" pitchFamily="18" charset="0"/>
              </a:rPr>
              <a:t>layer of retina - </a:t>
            </a:r>
            <a:endParaRPr lang="en-US" altLang="en-US" sz="1800" dirty="0" smtClean="0">
              <a:latin typeface="Constantia" pitchFamily="18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GB" altLang="en-US" sz="1800" dirty="0" smtClean="0">
                <a:latin typeface="Constantia" pitchFamily="18" charset="0"/>
              </a:rPr>
              <a:t>stratum </a:t>
            </a:r>
            <a:r>
              <a:rPr lang="en-GB" altLang="en-US" sz="1800" dirty="0" err="1" smtClean="0">
                <a:latin typeface="Constantia" pitchFamily="18" charset="0"/>
              </a:rPr>
              <a:t>ganglionare</a:t>
            </a:r>
            <a:r>
              <a:rPr lang="en-GB" altLang="en-US" sz="1800" dirty="0" smtClean="0">
                <a:latin typeface="Constantia" pitchFamily="18" charset="0"/>
              </a:rPr>
              <a:t> </a:t>
            </a:r>
            <a:r>
              <a:rPr lang="en-GB" altLang="en-US" sz="1800" dirty="0" err="1" smtClean="0">
                <a:latin typeface="Constantia" pitchFamily="18" charset="0"/>
              </a:rPr>
              <a:t>retine</a:t>
            </a:r>
            <a:endParaRPr lang="en-GB" altLang="en-US" sz="1800" dirty="0" smtClean="0">
              <a:latin typeface="Constantia" pitchFamily="18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GB" altLang="en-US" sz="1800" dirty="0" smtClean="0">
              <a:latin typeface="Constantia" pitchFamily="18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GB" altLang="en-US" sz="1800" b="1" dirty="0" smtClean="0">
                <a:latin typeface="Constantia" pitchFamily="18" charset="0"/>
              </a:rPr>
              <a:t>Neuron III: </a:t>
            </a:r>
            <a:r>
              <a:rPr lang="en-US" altLang="en-US" sz="1800" dirty="0">
                <a:latin typeface="Constantia" pitchFamily="18" charset="0"/>
              </a:rPr>
              <a:t>cells of the </a:t>
            </a:r>
            <a:r>
              <a:rPr lang="en-US" altLang="en-US" sz="1800" dirty="0" smtClean="0">
                <a:latin typeface="Constantia" pitchFamily="18" charset="0"/>
              </a:rPr>
              <a:t>8</a:t>
            </a:r>
            <a:r>
              <a:rPr lang="en-US" altLang="en-US" sz="1800" baseline="30000" dirty="0" smtClean="0">
                <a:latin typeface="Constantia" pitchFamily="18" charset="0"/>
              </a:rPr>
              <a:t>th</a:t>
            </a:r>
            <a:r>
              <a:rPr lang="en-US" altLang="en-US" sz="1800" dirty="0" smtClean="0">
                <a:latin typeface="Constantia" pitchFamily="18" charset="0"/>
              </a:rPr>
              <a:t> </a:t>
            </a:r>
            <a:r>
              <a:rPr lang="en-US" altLang="en-US" sz="1800" dirty="0">
                <a:latin typeface="Constantia" pitchFamily="18" charset="0"/>
              </a:rPr>
              <a:t>layer of retina </a:t>
            </a:r>
            <a:r>
              <a:rPr lang="en-GB" altLang="en-US" sz="1800" dirty="0" smtClean="0">
                <a:latin typeface="Constantia" pitchFamily="18" charset="0"/>
              </a:rPr>
              <a:t>-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GB" altLang="en-US" sz="1800" dirty="0" smtClean="0">
                <a:latin typeface="Constantia" pitchFamily="18" charset="0"/>
              </a:rPr>
              <a:t>stratum </a:t>
            </a:r>
            <a:r>
              <a:rPr lang="en-GB" altLang="en-US" sz="1800" dirty="0" err="1" smtClean="0">
                <a:latin typeface="Constantia" pitchFamily="18" charset="0"/>
              </a:rPr>
              <a:t>ganglionare</a:t>
            </a:r>
            <a:r>
              <a:rPr lang="en-GB" altLang="en-US" sz="1800" dirty="0" smtClean="0">
                <a:latin typeface="Constantia" pitchFamily="18" charset="0"/>
              </a:rPr>
              <a:t> n. </a:t>
            </a:r>
            <a:r>
              <a:rPr lang="en-GB" altLang="en-US" sz="1800" dirty="0" err="1" smtClean="0">
                <a:latin typeface="Constantia" pitchFamily="18" charset="0"/>
              </a:rPr>
              <a:t>optici</a:t>
            </a:r>
            <a:r>
              <a:rPr lang="en-GB" altLang="en-US" sz="1800" dirty="0" smtClean="0">
                <a:latin typeface="Constantia" pitchFamily="18" charset="0"/>
              </a:rPr>
              <a:t>,</a:t>
            </a:r>
            <a:r>
              <a:rPr lang="en-US" altLang="en-US" sz="1800" dirty="0" smtClean="0">
                <a:latin typeface="Constantia" pitchFamily="18" charset="0"/>
              </a:rPr>
              <a:t> with axons that form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GB" altLang="en-US" sz="1800" dirty="0" smtClean="0">
                <a:latin typeface="Constantia" pitchFamily="18" charset="0"/>
              </a:rPr>
              <a:t>n. </a:t>
            </a:r>
            <a:r>
              <a:rPr lang="en-GB" altLang="en-US" sz="1800" dirty="0" err="1" smtClean="0">
                <a:latin typeface="Constantia" pitchFamily="18" charset="0"/>
              </a:rPr>
              <a:t>opticus</a:t>
            </a:r>
            <a:r>
              <a:rPr lang="en-GB" altLang="en-US" sz="1800" dirty="0" smtClean="0">
                <a:latin typeface="Constantia" pitchFamily="18" charset="0"/>
              </a:rPr>
              <a:t>, </a:t>
            </a:r>
            <a:r>
              <a:rPr lang="en-US" altLang="en-US" sz="1800" dirty="0" smtClean="0">
                <a:latin typeface="Constantia" pitchFamily="18" charset="0"/>
              </a:rPr>
              <a:t>which exits eye ball, orbit and enters to scull;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GB" altLang="en-US" sz="1800" dirty="0">
                <a:latin typeface="Constantia" pitchFamily="18" charset="0"/>
              </a:rPr>
              <a:t>inner </a:t>
            </a:r>
            <a:r>
              <a:rPr lang="en-GB" altLang="en-US" sz="1800" dirty="0" err="1">
                <a:latin typeface="Constantia" pitchFamily="18" charset="0"/>
              </a:rPr>
              <a:t>fibers</a:t>
            </a:r>
            <a:r>
              <a:rPr lang="en-GB" altLang="en-US" sz="1800" dirty="0">
                <a:latin typeface="Constantia" pitchFamily="18" charset="0"/>
              </a:rPr>
              <a:t> </a:t>
            </a:r>
            <a:r>
              <a:rPr lang="en-GB" altLang="en-US" sz="1800" dirty="0" smtClean="0">
                <a:latin typeface="Constantia" pitchFamily="18" charset="0"/>
              </a:rPr>
              <a:t>of two </a:t>
            </a:r>
            <a:r>
              <a:rPr lang="en-GB" altLang="en-US" sz="1800" dirty="0">
                <a:latin typeface="Constantia" pitchFamily="18" charset="0"/>
              </a:rPr>
              <a:t>n. </a:t>
            </a:r>
            <a:r>
              <a:rPr lang="en-GB" altLang="en-US" sz="1800" dirty="0" err="1">
                <a:latin typeface="Constantia" pitchFamily="18" charset="0"/>
              </a:rPr>
              <a:t>opticus</a:t>
            </a:r>
            <a:r>
              <a:rPr lang="en-GB" altLang="en-US" sz="1800" dirty="0">
                <a:latin typeface="Constantia" pitchFamily="18" charset="0"/>
              </a:rPr>
              <a:t> intersect at the </a:t>
            </a:r>
            <a:r>
              <a:rPr lang="en-GB" altLang="en-US" sz="1800" dirty="0" smtClean="0">
                <a:latin typeface="Constantia" pitchFamily="18" charset="0"/>
              </a:rPr>
              <a:t>base of the skull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GB" altLang="en-US" sz="1800" dirty="0" smtClean="0">
                <a:latin typeface="Constantia" pitchFamily="18" charset="0"/>
              </a:rPr>
              <a:t>forming </a:t>
            </a:r>
            <a:r>
              <a:rPr lang="en-GB" altLang="en-US" sz="1800" dirty="0">
                <a:latin typeface="Constantia" pitchFamily="18" charset="0"/>
              </a:rPr>
              <a:t>a </a:t>
            </a:r>
            <a:r>
              <a:rPr lang="en-GB" altLang="en-US" sz="1800" dirty="0" smtClean="0">
                <a:latin typeface="Constantia" pitchFamily="18" charset="0"/>
              </a:rPr>
              <a:t>optic crossing (</a:t>
            </a:r>
            <a:r>
              <a:rPr lang="en-GB" altLang="en-US" sz="1800" dirty="0" err="1" smtClean="0">
                <a:latin typeface="Constantia" pitchFamily="18" charset="0"/>
              </a:rPr>
              <a:t>chiasma</a:t>
            </a:r>
            <a:r>
              <a:rPr lang="en-GB" altLang="en-US" sz="1800" dirty="0" smtClean="0">
                <a:latin typeface="Constantia" pitchFamily="18" charset="0"/>
              </a:rPr>
              <a:t> </a:t>
            </a:r>
            <a:r>
              <a:rPr lang="en-GB" altLang="en-US" sz="1800" dirty="0" err="1">
                <a:latin typeface="Constantia" pitchFamily="18" charset="0"/>
              </a:rPr>
              <a:t>opticum</a:t>
            </a:r>
            <a:r>
              <a:rPr lang="en-GB" altLang="en-US" sz="1800" dirty="0" smtClean="0">
                <a:latin typeface="Constantia" pitchFamily="18" charset="0"/>
              </a:rPr>
              <a:t>) and optic tract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GB" altLang="en-US" sz="1800" dirty="0" smtClean="0">
                <a:latin typeface="Constantia" pitchFamily="18" charset="0"/>
              </a:rPr>
              <a:t>that continues optic nerve after </a:t>
            </a:r>
            <a:r>
              <a:rPr lang="en-GB" altLang="en-US" sz="1800" dirty="0" err="1" smtClean="0">
                <a:latin typeface="Constantia" pitchFamily="18" charset="0"/>
              </a:rPr>
              <a:t>chiasma</a:t>
            </a:r>
            <a:r>
              <a:rPr lang="en-GB" altLang="en-US" sz="1800" dirty="0" smtClean="0">
                <a:latin typeface="Constantia" pitchFamily="18" charset="0"/>
              </a:rPr>
              <a:t> </a:t>
            </a:r>
            <a:r>
              <a:rPr lang="en-GB" altLang="en-US" sz="1800" dirty="0" err="1" smtClean="0">
                <a:latin typeface="Constantia" pitchFamily="18" charset="0"/>
              </a:rPr>
              <a:t>opticum</a:t>
            </a:r>
            <a:endParaRPr lang="en-GB" altLang="en-US" sz="1800" dirty="0" smtClean="0">
              <a:latin typeface="Constantia" pitchFamily="18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GB" altLang="en-US" sz="1800" dirty="0" smtClean="0">
              <a:latin typeface="Constantia" pitchFamily="18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GB" altLang="en-US" sz="1800" b="1" dirty="0" smtClean="0">
                <a:latin typeface="Constantia" pitchFamily="18" charset="0"/>
              </a:rPr>
              <a:t>Neuron IV: </a:t>
            </a:r>
            <a:r>
              <a:rPr lang="en-GB" altLang="en-US" sz="1800" dirty="0" smtClean="0">
                <a:latin typeface="Constantia" pitchFamily="18" charset="0"/>
              </a:rPr>
              <a:t>corpus </a:t>
            </a:r>
            <a:r>
              <a:rPr lang="en-GB" altLang="en-US" sz="1800" dirty="0" err="1" smtClean="0">
                <a:latin typeface="Constantia" pitchFamily="18" charset="0"/>
              </a:rPr>
              <a:t>geniculatum</a:t>
            </a:r>
            <a:r>
              <a:rPr lang="en-GB" altLang="en-US" sz="1800" dirty="0" smtClean="0">
                <a:latin typeface="Constantia" pitchFamily="18" charset="0"/>
              </a:rPr>
              <a:t> </a:t>
            </a:r>
            <a:r>
              <a:rPr lang="en-GB" altLang="en-US" sz="1800" dirty="0" err="1" smtClean="0">
                <a:latin typeface="Constantia" pitchFamily="18" charset="0"/>
              </a:rPr>
              <a:t>laterale</a:t>
            </a:r>
            <a:r>
              <a:rPr lang="en-GB" altLang="en-US" sz="1800" dirty="0" smtClean="0">
                <a:latin typeface="Constantia" pitchFamily="18" charset="0"/>
              </a:rPr>
              <a:t> </a:t>
            </a:r>
            <a:r>
              <a:rPr lang="en-US" altLang="en-US" sz="1800" dirty="0" smtClean="0">
                <a:latin typeface="Constantia" pitchFamily="18" charset="0"/>
              </a:rPr>
              <a:t>of </a:t>
            </a:r>
            <a:r>
              <a:rPr lang="en-US" altLang="en-US" sz="1800" dirty="0" err="1" smtClean="0">
                <a:latin typeface="Constantia" pitchFamily="18" charset="0"/>
              </a:rPr>
              <a:t>metathalamus</a:t>
            </a:r>
            <a:endParaRPr lang="en-US" altLang="en-US" sz="1800" dirty="0" smtClean="0">
              <a:latin typeface="Constantia" pitchFamily="18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en-US" sz="1800" dirty="0" smtClean="0">
                <a:latin typeface="Constantia" pitchFamily="18" charset="0"/>
              </a:rPr>
              <a:t>Axons of neurons of</a:t>
            </a:r>
            <a:r>
              <a:rPr lang="en-US" altLang="en-US" sz="1800" dirty="0">
                <a:latin typeface="Constantia" pitchFamily="18" charset="0"/>
              </a:rPr>
              <a:t> </a:t>
            </a:r>
            <a:r>
              <a:rPr lang="en-US" altLang="en-US" sz="1800" dirty="0" smtClean="0">
                <a:latin typeface="Constantia" pitchFamily="18" charset="0"/>
              </a:rPr>
              <a:t>c</a:t>
            </a:r>
            <a:r>
              <a:rPr lang="en-GB" altLang="en-US" sz="1800" dirty="0" err="1" smtClean="0">
                <a:latin typeface="Constantia" pitchFamily="18" charset="0"/>
              </a:rPr>
              <a:t>orpus</a:t>
            </a:r>
            <a:r>
              <a:rPr lang="en-GB" altLang="en-US" sz="1800" dirty="0" smtClean="0">
                <a:latin typeface="Constantia" pitchFamily="18" charset="0"/>
              </a:rPr>
              <a:t> </a:t>
            </a:r>
            <a:r>
              <a:rPr lang="en-GB" altLang="en-US" sz="1800" dirty="0" err="1" smtClean="0">
                <a:latin typeface="Constantia" pitchFamily="18" charset="0"/>
              </a:rPr>
              <a:t>geniculatum</a:t>
            </a:r>
            <a:r>
              <a:rPr lang="en-GB" altLang="en-US" sz="1800" dirty="0" smtClean="0">
                <a:latin typeface="Constantia" pitchFamily="18" charset="0"/>
              </a:rPr>
              <a:t> </a:t>
            </a:r>
            <a:r>
              <a:rPr lang="en-GB" altLang="en-US" sz="1800" dirty="0" err="1" smtClean="0">
                <a:latin typeface="Constantia" pitchFamily="18" charset="0"/>
              </a:rPr>
              <a:t>laterale</a:t>
            </a:r>
            <a:r>
              <a:rPr lang="en-US" altLang="en-US" sz="1800" dirty="0" smtClean="0">
                <a:latin typeface="Constantia" pitchFamily="18" charset="0"/>
              </a:rPr>
              <a:t> form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GB" altLang="en-US" sz="1800" dirty="0" err="1" smtClean="0">
                <a:latin typeface="Constantia" pitchFamily="18" charset="0"/>
              </a:rPr>
              <a:t>tractus</a:t>
            </a:r>
            <a:r>
              <a:rPr lang="en-GB" altLang="en-US" sz="1800" dirty="0" smtClean="0">
                <a:latin typeface="Constantia" pitchFamily="18" charset="0"/>
              </a:rPr>
              <a:t> </a:t>
            </a:r>
            <a:r>
              <a:rPr lang="en-GB" altLang="en-US" sz="1800" dirty="0" err="1" smtClean="0">
                <a:latin typeface="Constantia" pitchFamily="18" charset="0"/>
              </a:rPr>
              <a:t>geniculocalcarinus</a:t>
            </a:r>
            <a:r>
              <a:rPr lang="en-GB" altLang="en-US" sz="1800" dirty="0" smtClean="0">
                <a:latin typeface="Constantia" pitchFamily="18" charset="0"/>
              </a:rPr>
              <a:t> s. </a:t>
            </a:r>
            <a:r>
              <a:rPr lang="en-GB" altLang="en-US" sz="1800" dirty="0" err="1" smtClean="0">
                <a:latin typeface="Constantia" pitchFamily="18" charset="0"/>
              </a:rPr>
              <a:t>radiatio</a:t>
            </a:r>
            <a:r>
              <a:rPr lang="en-GB" altLang="en-US" sz="1800" dirty="0" smtClean="0">
                <a:latin typeface="Constantia" pitchFamily="18" charset="0"/>
              </a:rPr>
              <a:t> </a:t>
            </a:r>
            <a:r>
              <a:rPr lang="en-GB" altLang="en-US" sz="1800" dirty="0" err="1" smtClean="0">
                <a:latin typeface="Constantia" pitchFamily="18" charset="0"/>
              </a:rPr>
              <a:t>optica</a:t>
            </a:r>
            <a:r>
              <a:rPr lang="en-GB" altLang="en-US" sz="1800" dirty="0" smtClean="0">
                <a:latin typeface="Constantia" pitchFamily="18" charset="0"/>
              </a:rPr>
              <a:t>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en-US" sz="1800" dirty="0" smtClean="0">
                <a:latin typeface="Constantia" pitchFamily="18" charset="0"/>
              </a:rPr>
              <a:t>which ended in primary optical cortex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GB" altLang="en-US" sz="1800" dirty="0" smtClean="0">
                <a:latin typeface="Constantia" pitchFamily="18" charset="0"/>
              </a:rPr>
              <a:t>(area </a:t>
            </a:r>
            <a:r>
              <a:rPr lang="en-GB" altLang="en-US" sz="1800" dirty="0" err="1" smtClean="0">
                <a:latin typeface="Constantia" pitchFamily="18" charset="0"/>
              </a:rPr>
              <a:t>striata</a:t>
            </a:r>
            <a:r>
              <a:rPr lang="en-GB" altLang="en-US" sz="1800" dirty="0" smtClean="0">
                <a:latin typeface="Constantia" pitchFamily="18" charset="0"/>
              </a:rPr>
              <a:t> </a:t>
            </a:r>
            <a:r>
              <a:rPr lang="en-US" altLang="en-US" sz="1800" dirty="0" smtClean="0">
                <a:latin typeface="Constantia" pitchFamily="18" charset="0"/>
              </a:rPr>
              <a:t>of occipital lobe)</a:t>
            </a:r>
            <a:endParaRPr lang="en-US" sz="1800" b="1" dirty="0" smtClean="0">
              <a:latin typeface="Constantia" pitchFamily="18" charset="0"/>
            </a:endParaRPr>
          </a:p>
        </p:txBody>
      </p:sp>
      <p:pic>
        <p:nvPicPr>
          <p:cNvPr id="40963" name="Picture 4" descr="_0006 a"/>
          <p:cNvPicPr>
            <a:picLocks noChangeAspect="1" noChangeArrowheads="1"/>
          </p:cNvPicPr>
          <p:nvPr/>
        </p:nvPicPr>
        <p:blipFill>
          <a:blip r:embed="rId2" cstate="print"/>
          <a:srcRect l="36751" r="2887"/>
          <a:stretch>
            <a:fillRect/>
          </a:stretch>
        </p:blipFill>
        <p:spPr bwMode="auto">
          <a:xfrm>
            <a:off x="6191250" y="44450"/>
            <a:ext cx="308133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1"/>
          <p:cNvSpPr>
            <a:spLocks noChangeArrowheads="1"/>
          </p:cNvSpPr>
          <p:nvPr/>
        </p:nvSpPr>
        <p:spPr bwMode="auto">
          <a:xfrm>
            <a:off x="1043608" y="91988"/>
            <a:ext cx="7174557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eaLnBrk="1" hangingPunct="1"/>
            <a:r>
              <a:rPr lang="en-GB" altLang="en-US" sz="3200" b="1" dirty="0" smtClean="0">
                <a:solidFill>
                  <a:srgbClr val="9D323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Accessory organs of the eyeball</a:t>
            </a:r>
            <a:r>
              <a:rPr lang="en-US" altLang="en-US" sz="3200" b="1" dirty="0">
                <a:solidFill>
                  <a:srgbClr val="9D323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/>
            </a:r>
            <a:br>
              <a:rPr lang="en-US" altLang="en-US" sz="3200" b="1" dirty="0">
                <a:solidFill>
                  <a:srgbClr val="9D323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</a:br>
            <a:r>
              <a:rPr lang="en-US" altLang="en-US" sz="3200" b="1" dirty="0">
                <a:solidFill>
                  <a:srgbClr val="9D323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(</a:t>
            </a:r>
            <a:r>
              <a:rPr lang="en-US" altLang="en-US" sz="3200" b="1" dirty="0" err="1">
                <a:solidFill>
                  <a:srgbClr val="9D323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organa</a:t>
            </a:r>
            <a:r>
              <a:rPr lang="en-US" altLang="en-US" sz="3200" b="1" dirty="0">
                <a:solidFill>
                  <a:srgbClr val="9D323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 oculi </a:t>
            </a:r>
            <a:r>
              <a:rPr lang="en-US" altLang="en-US" sz="3200" b="1" dirty="0" err="1">
                <a:solidFill>
                  <a:srgbClr val="9D323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accessoria</a:t>
            </a:r>
            <a:r>
              <a:rPr lang="en-US" altLang="en-US" sz="3200" b="1" dirty="0">
                <a:solidFill>
                  <a:srgbClr val="9D323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)</a:t>
            </a:r>
          </a:p>
        </p:txBody>
      </p:sp>
      <p:sp>
        <p:nvSpPr>
          <p:cNvPr id="41987" name="Rectangle 3"/>
          <p:cNvSpPr>
            <a:spLocks noChangeArrowheads="1"/>
          </p:cNvSpPr>
          <p:nvPr/>
        </p:nvSpPr>
        <p:spPr bwMode="auto">
          <a:xfrm>
            <a:off x="285750" y="2000250"/>
            <a:ext cx="6357938" cy="329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en-US" sz="2000" dirty="0" smtClean="0">
                <a:latin typeface="Comic Sans MS" pitchFamily="66" charset="0"/>
              </a:rPr>
              <a:t>1.</a:t>
            </a:r>
            <a:r>
              <a:rPr lang="en-GB" altLang="en-US" sz="2000" dirty="0">
                <a:latin typeface="Comic Sans MS" pitchFamily="66" charset="0"/>
              </a:rPr>
              <a:t>m</a:t>
            </a:r>
            <a:r>
              <a:rPr lang="en-GB" altLang="en-US" sz="2000" dirty="0" smtClean="0">
                <a:latin typeface="Comic Sans MS" pitchFamily="66" charset="0"/>
              </a:rPr>
              <a:t>uscles of the eyeball </a:t>
            </a:r>
            <a:r>
              <a:rPr lang="en-US" altLang="en-US" sz="2000" dirty="0" smtClean="0">
                <a:latin typeface="Comic Sans MS" pitchFamily="66" charset="0"/>
              </a:rPr>
              <a:t>(</a:t>
            </a:r>
            <a:r>
              <a:rPr lang="en-US" altLang="en-US" sz="2000" dirty="0" err="1" smtClean="0">
                <a:latin typeface="Comic Sans MS" pitchFamily="66" charset="0"/>
              </a:rPr>
              <a:t>musculi</a:t>
            </a:r>
            <a:r>
              <a:rPr lang="en-US" altLang="en-US" sz="2000" dirty="0" smtClean="0">
                <a:latin typeface="Comic Sans MS" pitchFamily="66" charset="0"/>
              </a:rPr>
              <a:t> </a:t>
            </a:r>
            <a:r>
              <a:rPr lang="en-US" altLang="en-US" sz="2000" dirty="0" err="1">
                <a:latin typeface="Comic Sans MS" pitchFamily="66" charset="0"/>
              </a:rPr>
              <a:t>bulbi</a:t>
            </a:r>
            <a:r>
              <a:rPr lang="en-US" altLang="en-US" sz="2000" dirty="0">
                <a:latin typeface="Comic Sans MS" pitchFamily="66" charset="0"/>
              </a:rPr>
              <a:t>)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en-US" sz="2000" dirty="0" smtClean="0">
                <a:latin typeface="Comic Sans MS" pitchFamily="66" charset="0"/>
              </a:rPr>
              <a:t>2.</a:t>
            </a:r>
            <a:r>
              <a:rPr lang="en-GB" altLang="en-US" sz="2000" dirty="0">
                <a:latin typeface="Comic Sans MS" pitchFamily="66" charset="0"/>
              </a:rPr>
              <a:t>f</a:t>
            </a:r>
            <a:r>
              <a:rPr lang="en-GB" altLang="en-US" sz="2000" dirty="0" smtClean="0">
                <a:latin typeface="Comic Sans MS" pitchFamily="66" charset="0"/>
              </a:rPr>
              <a:t>asciae of orbit </a:t>
            </a:r>
            <a:r>
              <a:rPr lang="en-US" altLang="en-US" sz="2000" dirty="0" smtClean="0">
                <a:latin typeface="Comic Sans MS" pitchFamily="66" charset="0"/>
              </a:rPr>
              <a:t>(fasciae </a:t>
            </a:r>
            <a:r>
              <a:rPr lang="en-US" altLang="en-US" sz="2000" dirty="0" err="1">
                <a:latin typeface="Comic Sans MS" pitchFamily="66" charset="0"/>
              </a:rPr>
              <a:t>orbitales</a:t>
            </a:r>
            <a:r>
              <a:rPr lang="en-US" altLang="en-US" sz="2000" dirty="0">
                <a:latin typeface="Comic Sans MS" pitchFamily="66" charset="0"/>
              </a:rPr>
              <a:t>)</a:t>
            </a:r>
          </a:p>
          <a:p>
            <a:pPr eaLnBrk="1" hangingPunct="1">
              <a:lnSpc>
                <a:spcPct val="150000"/>
              </a:lnSpc>
            </a:pPr>
            <a:r>
              <a:rPr lang="vi-VN" altLang="en-US" sz="2000" dirty="0" smtClean="0">
                <a:latin typeface="Verdana" pitchFamily="34" charset="0"/>
              </a:rPr>
              <a:t>3.</a:t>
            </a:r>
            <a:r>
              <a:rPr lang="en-GB" altLang="en-US" sz="2000" dirty="0" smtClean="0">
                <a:latin typeface="Comic Sans MS" panose="030F0702030302020204" pitchFamily="66" charset="0"/>
              </a:rPr>
              <a:t>eyebrows (</a:t>
            </a:r>
            <a:r>
              <a:rPr lang="en-GB" altLang="en-US" sz="2000" dirty="0" err="1" smtClean="0">
                <a:latin typeface="Comic Sans MS" panose="030F0702030302020204" pitchFamily="66" charset="0"/>
              </a:rPr>
              <a:t>supercilia</a:t>
            </a:r>
            <a:r>
              <a:rPr lang="en-GB" altLang="en-US" sz="2000" dirty="0" smtClean="0">
                <a:latin typeface="Comic Sans MS" panose="030F0702030302020204" pitchFamily="66" charset="0"/>
              </a:rPr>
              <a:t>)</a:t>
            </a:r>
            <a:endParaRPr lang="vi-VN" altLang="en-US" sz="2000" dirty="0">
              <a:latin typeface="Verdana" pitchFamily="34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en-US" sz="2000" dirty="0" smtClean="0">
                <a:latin typeface="Comic Sans MS" pitchFamily="66" charset="0"/>
              </a:rPr>
              <a:t>4.</a:t>
            </a:r>
            <a:r>
              <a:rPr lang="en-GB" altLang="en-US" sz="2000" dirty="0">
                <a:latin typeface="Comic Sans MS" pitchFamily="66" charset="0"/>
              </a:rPr>
              <a:t>e</a:t>
            </a:r>
            <a:r>
              <a:rPr lang="en-GB" altLang="en-US" sz="2000" dirty="0" smtClean="0">
                <a:latin typeface="Comic Sans MS" pitchFamily="66" charset="0"/>
              </a:rPr>
              <a:t>ye lids </a:t>
            </a:r>
            <a:r>
              <a:rPr lang="en-US" altLang="en-US" sz="2000" dirty="0" smtClean="0">
                <a:latin typeface="Comic Sans MS" pitchFamily="66" charset="0"/>
              </a:rPr>
              <a:t>(</a:t>
            </a:r>
            <a:r>
              <a:rPr lang="en-US" altLang="en-US" sz="2000" dirty="0" err="1" smtClean="0">
                <a:latin typeface="Comic Sans MS" pitchFamily="66" charset="0"/>
              </a:rPr>
              <a:t>palpebrae</a:t>
            </a:r>
            <a:r>
              <a:rPr lang="en-US" altLang="en-US" sz="2000" dirty="0">
                <a:latin typeface="Comic Sans MS" pitchFamily="66" charset="0"/>
              </a:rPr>
              <a:t>)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en-US" sz="2000" dirty="0" smtClean="0">
                <a:latin typeface="Comic Sans MS" pitchFamily="66" charset="0"/>
              </a:rPr>
              <a:t>5.</a:t>
            </a:r>
            <a:r>
              <a:rPr lang="en-GB" altLang="en-US" sz="2000" dirty="0">
                <a:latin typeface="Comic Sans MS" pitchFamily="66" charset="0"/>
              </a:rPr>
              <a:t>t</a:t>
            </a:r>
            <a:r>
              <a:rPr lang="en-GB" altLang="en-US" sz="2000" dirty="0" smtClean="0">
                <a:latin typeface="Comic Sans MS" pitchFamily="66" charset="0"/>
              </a:rPr>
              <a:t>he conjunctiva</a:t>
            </a:r>
            <a:r>
              <a:rPr lang="en-US" altLang="en-US" sz="2000" dirty="0" smtClean="0">
                <a:latin typeface="Comic Sans MS" pitchFamily="66" charset="0"/>
              </a:rPr>
              <a:t> </a:t>
            </a:r>
            <a:r>
              <a:rPr lang="en-US" altLang="en-US" sz="2000" dirty="0">
                <a:latin typeface="Comic Sans MS" pitchFamily="66" charset="0"/>
              </a:rPr>
              <a:t>(tunica </a:t>
            </a:r>
            <a:r>
              <a:rPr lang="en-US" altLang="en-US" sz="2000" dirty="0" smtClean="0">
                <a:latin typeface="Comic Sans MS" pitchFamily="66" charset="0"/>
              </a:rPr>
              <a:t>conjunctiva</a:t>
            </a:r>
            <a:r>
              <a:rPr lang="en-US" altLang="en-US" sz="2000" dirty="0">
                <a:latin typeface="Comic Sans MS" pitchFamily="66" charset="0"/>
              </a:rPr>
              <a:t>)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en-US" sz="2000" dirty="0">
                <a:latin typeface="Comic Sans MS" pitchFamily="66" charset="0"/>
              </a:rPr>
              <a:t>6</a:t>
            </a:r>
            <a:r>
              <a:rPr lang="pt-BR" altLang="en-US" sz="2000" dirty="0" smtClean="0">
                <a:latin typeface="Comic Sans MS" pitchFamily="66" charset="0"/>
              </a:rPr>
              <a:t>.</a:t>
            </a:r>
            <a:r>
              <a:rPr lang="en-GB" altLang="en-US" sz="2000" dirty="0">
                <a:latin typeface="Comic Sans MS" pitchFamily="66" charset="0"/>
              </a:rPr>
              <a:t>o</a:t>
            </a:r>
            <a:r>
              <a:rPr lang="en-GB" altLang="en-US" sz="2000" dirty="0" smtClean="0">
                <a:latin typeface="Comic Sans MS" pitchFamily="66" charset="0"/>
              </a:rPr>
              <a:t>rbital fat body </a:t>
            </a:r>
            <a:r>
              <a:rPr lang="pt-BR" altLang="en-US" sz="2000" dirty="0" smtClean="0">
                <a:latin typeface="Comic Sans MS" pitchFamily="66" charset="0"/>
              </a:rPr>
              <a:t>(corpus </a:t>
            </a:r>
            <a:r>
              <a:rPr lang="pt-BR" altLang="en-US" sz="2000" dirty="0">
                <a:latin typeface="Comic Sans MS" pitchFamily="66" charset="0"/>
              </a:rPr>
              <a:t>adiposum orbitae)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en-US" sz="2000" dirty="0" smtClean="0">
                <a:latin typeface="Comic Sans MS" pitchFamily="66" charset="0"/>
              </a:rPr>
              <a:t>7.</a:t>
            </a:r>
            <a:r>
              <a:rPr lang="en-GB" altLang="en-US" sz="2000" dirty="0">
                <a:latin typeface="Comic Sans MS" pitchFamily="66" charset="0"/>
              </a:rPr>
              <a:t>l</a:t>
            </a:r>
            <a:r>
              <a:rPr lang="en-GB" altLang="en-US" sz="2000" dirty="0" smtClean="0">
                <a:latin typeface="Comic Sans MS" pitchFamily="66" charset="0"/>
              </a:rPr>
              <a:t>acrimal apparatus </a:t>
            </a:r>
            <a:r>
              <a:rPr lang="en-US" altLang="en-US" sz="2000" dirty="0" smtClean="0">
                <a:latin typeface="Comic Sans MS" pitchFamily="66" charset="0"/>
              </a:rPr>
              <a:t>(apparatus </a:t>
            </a:r>
            <a:r>
              <a:rPr lang="en-US" altLang="en-US" sz="2000" dirty="0" err="1">
                <a:latin typeface="Comic Sans MS" pitchFamily="66" charset="0"/>
              </a:rPr>
              <a:t>lacrimalis</a:t>
            </a:r>
            <a:r>
              <a:rPr lang="en-US" altLang="en-US" sz="2000" dirty="0">
                <a:latin typeface="Comic Sans MS" pitchFamily="66" charset="0"/>
              </a:rPr>
              <a:t>)</a:t>
            </a:r>
          </a:p>
        </p:txBody>
      </p:sp>
      <p:pic>
        <p:nvPicPr>
          <p:cNvPr id="41988" name="Picture 4"/>
          <p:cNvPicPr>
            <a:picLocks noChangeAspect="1" noChangeArrowheads="1"/>
          </p:cNvPicPr>
          <p:nvPr/>
        </p:nvPicPr>
        <p:blipFill>
          <a:blip r:embed="rId2" cstate="print"/>
          <a:srcRect l="9625" t="6696" r="39838" b="37746"/>
          <a:stretch>
            <a:fillRect/>
          </a:stretch>
        </p:blipFill>
        <p:spPr bwMode="auto">
          <a:xfrm>
            <a:off x="5219700" y="1412875"/>
            <a:ext cx="3697288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89" name="Picture 2"/>
          <p:cNvPicPr>
            <a:picLocks noChangeAspect="1" noChangeArrowheads="1"/>
          </p:cNvPicPr>
          <p:nvPr/>
        </p:nvPicPr>
        <p:blipFill>
          <a:blip r:embed="rId3" cstate="print"/>
          <a:srcRect l="25195" t="27187" r="28516" b="20313"/>
          <a:stretch>
            <a:fillRect/>
          </a:stretch>
        </p:blipFill>
        <p:spPr bwMode="auto">
          <a:xfrm>
            <a:off x="5929313" y="4429125"/>
            <a:ext cx="2878137" cy="203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85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69" t="7187" r="37685" b="37549"/>
          <a:stretch>
            <a:fillRect/>
          </a:stretch>
        </p:blipFill>
        <p:spPr bwMode="auto">
          <a:xfrm>
            <a:off x="2339975" y="2924175"/>
            <a:ext cx="4595813" cy="3638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7827" name="Rectangle 1"/>
          <p:cNvSpPr>
            <a:spLocks noChangeArrowheads="1"/>
          </p:cNvSpPr>
          <p:nvPr/>
        </p:nvSpPr>
        <p:spPr bwMode="auto">
          <a:xfrm>
            <a:off x="315912" y="260648"/>
            <a:ext cx="864393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en-US" sz="3200" b="1" dirty="0" smtClean="0">
                <a:solidFill>
                  <a:srgbClr val="9D323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anose="030F0702030302020204" pitchFamily="66" charset="0"/>
              </a:rPr>
              <a:t> </a:t>
            </a:r>
            <a:r>
              <a:rPr lang="en-GB" altLang="en-US" sz="3200" b="1" dirty="0" smtClean="0">
                <a:solidFill>
                  <a:srgbClr val="9D323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anose="030F0702030302020204" pitchFamily="66" charset="0"/>
              </a:rPr>
              <a:t>Lacrimal apparatus </a:t>
            </a:r>
            <a:r>
              <a:rPr lang="en-US" altLang="en-US" sz="3200" b="1" dirty="0" smtClean="0">
                <a:solidFill>
                  <a:srgbClr val="9D323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anose="030F0702030302020204" pitchFamily="66" charset="0"/>
              </a:rPr>
              <a:t>(apparatus </a:t>
            </a:r>
            <a:r>
              <a:rPr lang="en-US" altLang="en-US" sz="3200" b="1" dirty="0" err="1" smtClean="0">
                <a:solidFill>
                  <a:srgbClr val="9D323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anose="030F0702030302020204" pitchFamily="66" charset="0"/>
              </a:rPr>
              <a:t>lacrimalis</a:t>
            </a:r>
            <a:r>
              <a:rPr lang="en-US" altLang="en-US" sz="3200" b="1" dirty="0" smtClean="0">
                <a:solidFill>
                  <a:srgbClr val="9D323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anose="030F0702030302020204" pitchFamily="66" charset="0"/>
              </a:rPr>
              <a:t>)</a:t>
            </a:r>
          </a:p>
        </p:txBody>
      </p:sp>
      <p:sp>
        <p:nvSpPr>
          <p:cNvPr id="78852" name="Rectangle 9"/>
          <p:cNvSpPr>
            <a:spLocks noChangeArrowheads="1"/>
          </p:cNvSpPr>
          <p:nvPr/>
        </p:nvSpPr>
        <p:spPr bwMode="auto">
          <a:xfrm>
            <a:off x="285750" y="928688"/>
            <a:ext cx="8501063" cy="28315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25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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ts val="250"/>
              </a:spcBef>
              <a:buClr>
                <a:schemeClr val="accent1"/>
              </a:buClr>
              <a:buSzPct val="100000"/>
              <a:buFont typeface="Wingdings 2" panose="05020102010507070707" pitchFamily="18" charset="2"/>
              <a:buChar char="◦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ts val="250"/>
              </a:spcBef>
              <a:buClr>
                <a:srgbClr val="AAE9AA"/>
              </a:buClr>
              <a:buSzPct val="100000"/>
              <a:buFont typeface="Wingdings 2" panose="05020102010507070707" pitchFamily="18" charset="2"/>
              <a:buChar char=""/>
              <a:defRPr sz="22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ts val="225"/>
              </a:spcBef>
              <a:buClr>
                <a:srgbClr val="AAE9AA"/>
              </a:buClr>
              <a:buSzPct val="112000"/>
              <a:buFont typeface="Wingdings 2" panose="05020102010507070707" pitchFamily="18" charset="2"/>
              <a:buChar char="◦"/>
              <a:defRPr sz="19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ts val="250"/>
              </a:spcBef>
              <a:buClr>
                <a:srgbClr val="BFF0FE"/>
              </a:buClr>
              <a:buSzPct val="100000"/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BFF0FE"/>
              </a:buClr>
              <a:buSzPct val="100000"/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BFF0FE"/>
              </a:buClr>
              <a:buSzPct val="100000"/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BFF0FE"/>
              </a:buClr>
              <a:buSzPct val="100000"/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BFF0FE"/>
              </a:buClr>
              <a:buSzPct val="100000"/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en-US" altLang="en-US" sz="1000" dirty="0">
                <a:latin typeface="Comic Sans MS" panose="030F0702030302020204" pitchFamily="66" charset="0"/>
              </a:rPr>
              <a:t/>
            </a:r>
            <a:br>
              <a:rPr lang="en-US" altLang="en-US" sz="1000" dirty="0">
                <a:latin typeface="Comic Sans MS" panose="030F0702030302020204" pitchFamily="66" charset="0"/>
              </a:rPr>
            </a:br>
            <a:r>
              <a:rPr lang="en-US" altLang="en-US" sz="2000" dirty="0"/>
              <a:t> </a:t>
            </a:r>
            <a:r>
              <a:rPr lang="en-GB" altLang="en-US" sz="2000" b="1" dirty="0" smtClean="0">
                <a:latin typeface="Comic Sans MS" panose="030F0702030302020204" pitchFamily="66" charset="0"/>
              </a:rPr>
              <a:t>Consists of</a:t>
            </a:r>
            <a:r>
              <a:rPr lang="en-US" altLang="en-US" sz="2000" b="1" dirty="0" smtClean="0">
                <a:latin typeface="Comic Sans MS" panose="030F0702030302020204" pitchFamily="66" charset="0"/>
              </a:rPr>
              <a:t>:</a:t>
            </a:r>
            <a:endParaRPr lang="en-US" altLang="en-US" sz="2000" b="1" dirty="0">
              <a:latin typeface="Comic Sans MS" panose="030F0702030302020204" pitchFamily="66" charset="0"/>
            </a:endParaRPr>
          </a:p>
          <a:p>
            <a:pPr eaLnBrk="1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en-US" altLang="en-US" sz="1000" dirty="0">
                <a:latin typeface="Comic Sans MS" panose="030F0702030302020204" pitchFamily="66" charset="0"/>
              </a:rPr>
              <a:t/>
            </a:r>
            <a:br>
              <a:rPr lang="en-US" altLang="en-US" sz="1000" dirty="0">
                <a:latin typeface="Comic Sans MS" panose="030F0702030302020204" pitchFamily="66" charset="0"/>
              </a:rPr>
            </a:br>
            <a:r>
              <a:rPr lang="en-US" altLang="en-US" sz="2000" b="1" dirty="0">
                <a:latin typeface="Comic Sans MS" panose="030F0702030302020204" pitchFamily="66" charset="0"/>
              </a:rPr>
              <a:t>1) </a:t>
            </a:r>
            <a:r>
              <a:rPr lang="en-GB" altLang="en-US" sz="2000" b="1" dirty="0" smtClean="0">
                <a:latin typeface="Comic Sans MS" panose="030F0702030302020204" pitchFamily="66" charset="0"/>
              </a:rPr>
              <a:t>lacrimal gland </a:t>
            </a:r>
            <a:r>
              <a:rPr lang="en-US" altLang="en-US" sz="2000" b="1" dirty="0" smtClean="0">
                <a:latin typeface="Comic Sans MS" panose="030F0702030302020204" pitchFamily="66" charset="0"/>
              </a:rPr>
              <a:t>(</a:t>
            </a:r>
            <a:r>
              <a:rPr lang="en-US" altLang="en-US" sz="2000" b="1" dirty="0" err="1" smtClean="0">
                <a:latin typeface="Comic Sans MS" panose="030F0702030302020204" pitchFamily="66" charset="0"/>
              </a:rPr>
              <a:t>glandula</a:t>
            </a:r>
            <a:r>
              <a:rPr lang="en-US" altLang="en-US" sz="2000" b="1" dirty="0" smtClean="0">
                <a:latin typeface="Comic Sans MS" panose="030F0702030302020204" pitchFamily="66" charset="0"/>
              </a:rPr>
              <a:t> </a:t>
            </a:r>
            <a:r>
              <a:rPr lang="en-US" altLang="en-US" sz="2000" b="1" dirty="0" err="1">
                <a:latin typeface="Comic Sans MS" panose="030F0702030302020204" pitchFamily="66" charset="0"/>
              </a:rPr>
              <a:t>lacrimalis</a:t>
            </a:r>
            <a:r>
              <a:rPr lang="en-US" altLang="en-US" sz="2000" b="1" dirty="0">
                <a:latin typeface="Comic Sans MS" panose="030F0702030302020204" pitchFamily="66" charset="0"/>
              </a:rPr>
              <a:t>) – </a:t>
            </a:r>
            <a:r>
              <a:rPr lang="en-GB" altLang="en-US" sz="2000" dirty="0" smtClean="0">
                <a:latin typeface="Comic Sans MS" panose="030F0702030302020204" pitchFamily="66" charset="0"/>
              </a:rPr>
              <a:t>secretory part of lacrimal</a:t>
            </a:r>
            <a:br>
              <a:rPr lang="en-GB" altLang="en-US" sz="2000" dirty="0" smtClean="0">
                <a:latin typeface="Comic Sans MS" panose="030F0702030302020204" pitchFamily="66" charset="0"/>
              </a:rPr>
            </a:br>
            <a:r>
              <a:rPr lang="en-GB" altLang="en-US" sz="2000" dirty="0" smtClean="0">
                <a:latin typeface="Comic Sans MS" panose="030F0702030302020204" pitchFamily="66" charset="0"/>
              </a:rPr>
              <a:t>                                                                apparatus</a:t>
            </a:r>
            <a:r>
              <a:rPr lang="en-US" altLang="en-US" sz="2000" dirty="0">
                <a:latin typeface="Comic Sans MS" panose="030F0702030302020204" pitchFamily="66" charset="0"/>
              </a:rPr>
              <a:t/>
            </a:r>
            <a:br>
              <a:rPr lang="en-US" altLang="en-US" sz="2000" dirty="0">
                <a:latin typeface="Comic Sans MS" panose="030F0702030302020204" pitchFamily="66" charset="0"/>
              </a:rPr>
            </a:br>
            <a:r>
              <a:rPr lang="en-US" altLang="en-US" sz="1800" dirty="0">
                <a:latin typeface="Comic Sans MS" panose="030F0702030302020204" pitchFamily="66" charset="0"/>
              </a:rPr>
              <a:t/>
            </a:r>
            <a:br>
              <a:rPr lang="en-US" altLang="en-US" sz="1800" dirty="0">
                <a:latin typeface="Comic Sans MS" panose="030F0702030302020204" pitchFamily="66" charset="0"/>
              </a:rPr>
            </a:br>
            <a:r>
              <a:rPr lang="en-US" altLang="en-US" sz="2000" b="1" dirty="0">
                <a:latin typeface="Comic Sans MS" panose="030F0702030302020204" pitchFamily="66" charset="0"/>
              </a:rPr>
              <a:t>2) </a:t>
            </a:r>
            <a:r>
              <a:rPr lang="en-GB" altLang="en-US" sz="2000" b="1" dirty="0" smtClean="0">
                <a:latin typeface="Comic Sans MS" panose="030F0702030302020204" pitchFamily="66" charset="0"/>
              </a:rPr>
              <a:t>drainage organs of tears</a:t>
            </a:r>
            <a:endParaRPr lang="en-US" altLang="en-US" sz="2000" b="1" dirty="0">
              <a:latin typeface="Comic Sans MS" panose="030F0702030302020204" pitchFamily="66" charset="0"/>
            </a:endParaRPr>
          </a:p>
          <a:p>
            <a:pPr eaLnBrk="1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endParaRPr lang="en-US" altLang="en-US" sz="2000" dirty="0">
              <a:latin typeface="Comic Sans MS" panose="030F0702030302020204" pitchFamily="66" charset="0"/>
            </a:endParaRPr>
          </a:p>
          <a:p>
            <a:pPr eaLnBrk="1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en-US" altLang="en-US" sz="2000" dirty="0">
                <a:latin typeface="Comic Sans MS" panose="030F0702030302020204" pitchFamily="66" charset="0"/>
              </a:rPr>
              <a:t/>
            </a:r>
            <a:br>
              <a:rPr lang="en-US" altLang="en-US" sz="2000" dirty="0">
                <a:latin typeface="Comic Sans MS" panose="030F0702030302020204" pitchFamily="66" charset="0"/>
              </a:rPr>
            </a:br>
            <a:endParaRPr lang="en-US" altLang="en-US" sz="20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0880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87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69" t="7187" r="37685" b="37549"/>
          <a:stretch>
            <a:fillRect/>
          </a:stretch>
        </p:blipFill>
        <p:spPr bwMode="auto">
          <a:xfrm>
            <a:off x="4214813" y="1857375"/>
            <a:ext cx="4595812" cy="3638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8851" name="Rectangle 1"/>
          <p:cNvSpPr>
            <a:spLocks noChangeArrowheads="1"/>
          </p:cNvSpPr>
          <p:nvPr/>
        </p:nvSpPr>
        <p:spPr bwMode="auto">
          <a:xfrm>
            <a:off x="496981" y="65088"/>
            <a:ext cx="82867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GB" altLang="en-US" sz="3200" b="1" dirty="0" smtClean="0">
                <a:solidFill>
                  <a:srgbClr val="9D323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anose="030F0702030302020204" pitchFamily="66" charset="0"/>
              </a:rPr>
              <a:t>Lacrimal gland </a:t>
            </a:r>
            <a:r>
              <a:rPr lang="en-US" altLang="en-US" sz="3200" b="1" dirty="0" smtClean="0">
                <a:solidFill>
                  <a:srgbClr val="9D323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anose="030F0702030302020204" pitchFamily="66" charset="0"/>
              </a:rPr>
              <a:t>(</a:t>
            </a:r>
            <a:r>
              <a:rPr lang="en-US" altLang="en-US" sz="3200" b="1" dirty="0" err="1" smtClean="0">
                <a:solidFill>
                  <a:srgbClr val="9D323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anose="030F0702030302020204" pitchFamily="66" charset="0"/>
              </a:rPr>
              <a:t>glandula</a:t>
            </a:r>
            <a:r>
              <a:rPr lang="en-US" altLang="en-US" sz="3200" b="1" dirty="0" smtClean="0">
                <a:solidFill>
                  <a:srgbClr val="9D323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anose="030F0702030302020204" pitchFamily="66" charset="0"/>
              </a:rPr>
              <a:t> </a:t>
            </a:r>
            <a:r>
              <a:rPr lang="en-US" altLang="en-US" sz="3200" b="1" dirty="0" err="1" smtClean="0">
                <a:solidFill>
                  <a:srgbClr val="9D323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anose="030F0702030302020204" pitchFamily="66" charset="0"/>
              </a:rPr>
              <a:t>lacrimalis</a:t>
            </a:r>
            <a:r>
              <a:rPr lang="en-US" altLang="en-US" sz="3200" b="1" dirty="0" smtClean="0">
                <a:solidFill>
                  <a:srgbClr val="9D323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anose="030F0702030302020204" pitchFamily="66" charset="0"/>
              </a:rPr>
              <a:t>) </a:t>
            </a:r>
          </a:p>
        </p:txBody>
      </p:sp>
      <p:sp>
        <p:nvSpPr>
          <p:cNvPr id="79876" name="Rectangle 9"/>
          <p:cNvSpPr>
            <a:spLocks noChangeArrowheads="1"/>
          </p:cNvSpPr>
          <p:nvPr/>
        </p:nvSpPr>
        <p:spPr bwMode="auto">
          <a:xfrm>
            <a:off x="179512" y="679467"/>
            <a:ext cx="8501062" cy="5847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25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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ts val="250"/>
              </a:spcBef>
              <a:buClr>
                <a:schemeClr val="accent1"/>
              </a:buClr>
              <a:buSzPct val="100000"/>
              <a:buFont typeface="Wingdings 2" panose="05020102010507070707" pitchFamily="18" charset="2"/>
              <a:buChar char="◦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ts val="250"/>
              </a:spcBef>
              <a:buClr>
                <a:srgbClr val="AAE9AA"/>
              </a:buClr>
              <a:buSzPct val="100000"/>
              <a:buFont typeface="Wingdings 2" panose="05020102010507070707" pitchFamily="18" charset="2"/>
              <a:buChar char=""/>
              <a:defRPr sz="22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ts val="225"/>
              </a:spcBef>
              <a:buClr>
                <a:srgbClr val="AAE9AA"/>
              </a:buClr>
              <a:buSzPct val="112000"/>
              <a:buFont typeface="Wingdings 2" panose="05020102010507070707" pitchFamily="18" charset="2"/>
              <a:buChar char="◦"/>
              <a:defRPr sz="19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ts val="250"/>
              </a:spcBef>
              <a:buClr>
                <a:srgbClr val="BFF0FE"/>
              </a:buClr>
              <a:buSzPct val="100000"/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BFF0FE"/>
              </a:buClr>
              <a:buSzPct val="100000"/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BFF0FE"/>
              </a:buClr>
              <a:buSzPct val="100000"/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BFF0FE"/>
              </a:buClr>
              <a:buSzPct val="100000"/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BFF0FE"/>
              </a:buClr>
              <a:buSzPct val="100000"/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en-US" altLang="en-US" sz="1000" dirty="0">
                <a:latin typeface="Comic Sans MS" panose="030F0702030302020204" pitchFamily="66" charset="0"/>
              </a:rPr>
              <a:t/>
            </a:r>
            <a:br>
              <a:rPr lang="en-US" altLang="en-US" sz="1000" dirty="0">
                <a:latin typeface="Comic Sans MS" panose="030F0702030302020204" pitchFamily="66" charset="0"/>
              </a:rPr>
            </a:br>
            <a:r>
              <a:rPr lang="en-US" altLang="en-US" sz="2000" b="1" dirty="0">
                <a:latin typeface="Comic Sans MS" panose="030F0702030302020204" pitchFamily="66" charset="0"/>
              </a:rPr>
              <a:t>– </a:t>
            </a:r>
            <a:r>
              <a:rPr lang="en-GB" altLang="en-US" sz="2000" dirty="0">
                <a:latin typeface="Comic Sans MS" panose="030F0702030302020204" pitchFamily="66" charset="0"/>
              </a:rPr>
              <a:t>secretory part of </a:t>
            </a:r>
            <a:r>
              <a:rPr lang="en-GB" altLang="en-US" sz="2000" dirty="0" smtClean="0">
                <a:latin typeface="Comic Sans MS" panose="030F0702030302020204" pitchFamily="66" charset="0"/>
              </a:rPr>
              <a:t>lacrimal apparatus</a:t>
            </a:r>
            <a:r>
              <a:rPr lang="en-US" altLang="en-US" sz="2000" dirty="0">
                <a:latin typeface="Comic Sans MS" panose="030F0702030302020204" pitchFamily="66" charset="0"/>
              </a:rPr>
              <a:t/>
            </a:r>
            <a:br>
              <a:rPr lang="en-US" altLang="en-US" sz="2000" dirty="0">
                <a:latin typeface="Comic Sans MS" panose="030F0702030302020204" pitchFamily="66" charset="0"/>
              </a:rPr>
            </a:br>
            <a:r>
              <a:rPr lang="en-US" altLang="en-US" sz="1000" dirty="0">
                <a:latin typeface="Comic Sans MS" panose="030F0702030302020204" pitchFamily="66" charset="0"/>
              </a:rPr>
              <a:t/>
            </a:r>
            <a:br>
              <a:rPr lang="en-US" altLang="en-US" sz="1000" dirty="0">
                <a:latin typeface="Comic Sans MS" panose="030F0702030302020204" pitchFamily="66" charset="0"/>
              </a:rPr>
            </a:br>
            <a:r>
              <a:rPr lang="en-US" altLang="en-US" sz="1800" dirty="0">
                <a:latin typeface="Comic Sans MS" panose="030F0702030302020204" pitchFamily="66" charset="0"/>
              </a:rPr>
              <a:t>- </a:t>
            </a:r>
            <a:r>
              <a:rPr lang="en-GB" altLang="en-US" sz="1800" dirty="0" smtClean="0">
                <a:latin typeface="Comic Sans MS" panose="030F0702030302020204" pitchFamily="66" charset="0"/>
              </a:rPr>
              <a:t>tendon of</a:t>
            </a:r>
            <a:r>
              <a:rPr lang="en-US" altLang="en-US" sz="1800" dirty="0" smtClean="0">
                <a:latin typeface="Comic Sans MS" panose="030F0702030302020204" pitchFamily="66" charset="0"/>
              </a:rPr>
              <a:t> </a:t>
            </a:r>
            <a:r>
              <a:rPr lang="en-US" altLang="en-US" sz="1800" dirty="0" err="1">
                <a:latin typeface="Comic Sans MS" panose="030F0702030302020204" pitchFamily="66" charset="0"/>
              </a:rPr>
              <a:t>m.levator</a:t>
            </a:r>
            <a:r>
              <a:rPr lang="en-US" altLang="en-US" sz="1800" dirty="0">
                <a:latin typeface="Comic Sans MS" panose="030F0702030302020204" pitchFamily="66" charset="0"/>
              </a:rPr>
              <a:t> </a:t>
            </a:r>
            <a:r>
              <a:rPr lang="en-US" altLang="en-US" sz="1800" dirty="0" err="1">
                <a:latin typeface="Comic Sans MS" panose="030F0702030302020204" pitchFamily="66" charset="0"/>
              </a:rPr>
              <a:t>palpebrae</a:t>
            </a:r>
            <a:r>
              <a:rPr lang="en-US" altLang="en-US" sz="1800" dirty="0">
                <a:latin typeface="Comic Sans MS" panose="030F0702030302020204" pitchFamily="66" charset="0"/>
              </a:rPr>
              <a:t> </a:t>
            </a:r>
            <a:r>
              <a:rPr lang="en-US" altLang="en-US" sz="1800" dirty="0" err="1">
                <a:latin typeface="Comic Sans MS" panose="030F0702030302020204" pitchFamily="66" charset="0"/>
              </a:rPr>
              <a:t>superioris</a:t>
            </a:r>
            <a:r>
              <a:rPr lang="en-US" altLang="en-US" sz="1800" dirty="0">
                <a:latin typeface="Comic Sans MS" panose="030F0702030302020204" pitchFamily="66" charset="0"/>
              </a:rPr>
              <a:t>-a </a:t>
            </a:r>
            <a:r>
              <a:rPr lang="en-GB" altLang="en-US" sz="1800" dirty="0" smtClean="0">
                <a:latin typeface="Comic Sans MS" panose="030F0702030302020204" pitchFamily="66" charset="0"/>
              </a:rPr>
              <a:t>divides lacrimal gland into</a:t>
            </a:r>
            <a:r>
              <a:rPr lang="en-US" altLang="en-US" sz="1800" dirty="0" smtClean="0">
                <a:latin typeface="Comic Sans MS" panose="030F0702030302020204" pitchFamily="66" charset="0"/>
              </a:rPr>
              <a:t>:</a:t>
            </a:r>
            <a:r>
              <a:rPr lang="en-US" altLang="en-US" sz="1800" dirty="0">
                <a:latin typeface="Comic Sans MS" panose="030F0702030302020204" pitchFamily="66" charset="0"/>
              </a:rPr>
              <a:t/>
            </a:r>
            <a:br>
              <a:rPr lang="en-US" altLang="en-US" sz="1800" dirty="0">
                <a:latin typeface="Comic Sans MS" panose="030F0702030302020204" pitchFamily="66" charset="0"/>
              </a:rPr>
            </a:br>
            <a:r>
              <a:rPr lang="en-US" altLang="en-US" sz="1800" dirty="0">
                <a:latin typeface="Comic Sans MS" panose="030F0702030302020204" pitchFamily="66" charset="0"/>
              </a:rPr>
              <a:t/>
            </a:r>
            <a:br>
              <a:rPr lang="en-US" altLang="en-US" sz="1800" dirty="0">
                <a:latin typeface="Comic Sans MS" panose="030F0702030302020204" pitchFamily="66" charset="0"/>
              </a:rPr>
            </a:br>
            <a:r>
              <a:rPr lang="en-US" altLang="en-US" sz="1000" dirty="0">
                <a:latin typeface="Comic Sans MS" panose="030F0702030302020204" pitchFamily="66" charset="0"/>
              </a:rPr>
              <a:t/>
            </a:r>
            <a:br>
              <a:rPr lang="en-US" altLang="en-US" sz="1000" dirty="0">
                <a:latin typeface="Comic Sans MS" panose="030F0702030302020204" pitchFamily="66" charset="0"/>
              </a:rPr>
            </a:br>
            <a:r>
              <a:rPr lang="en-US" altLang="en-US" sz="1800" dirty="0">
                <a:latin typeface="Comic Sans MS" panose="030F0702030302020204" pitchFamily="66" charset="0"/>
              </a:rPr>
              <a:t>   </a:t>
            </a:r>
            <a:r>
              <a:rPr lang="en-US" altLang="en-US" sz="1800" b="1" dirty="0">
                <a:latin typeface="Comic Sans MS" panose="030F0702030302020204" pitchFamily="66" charset="0"/>
              </a:rPr>
              <a:t>a) </a:t>
            </a:r>
            <a:r>
              <a:rPr lang="en-GB" altLang="en-US" sz="1800" b="1" dirty="0" smtClean="0">
                <a:latin typeface="Comic Sans MS" panose="030F0702030302020204" pitchFamily="66" charset="0"/>
              </a:rPr>
              <a:t>orbital part </a:t>
            </a:r>
            <a:r>
              <a:rPr lang="en-US" altLang="en-US" sz="1800" b="1" dirty="0" smtClean="0">
                <a:latin typeface="Comic Sans MS" panose="030F0702030302020204" pitchFamily="66" charset="0"/>
              </a:rPr>
              <a:t>(pars </a:t>
            </a:r>
            <a:r>
              <a:rPr lang="en-US" altLang="en-US" sz="1800" b="1" dirty="0" err="1">
                <a:latin typeface="Comic Sans MS" panose="030F0702030302020204" pitchFamily="66" charset="0"/>
              </a:rPr>
              <a:t>orbitalis</a:t>
            </a:r>
            <a:r>
              <a:rPr lang="en-US" altLang="en-US" sz="1800" b="1" dirty="0">
                <a:latin typeface="Comic Sans MS" panose="030F0702030302020204" pitchFamily="66" charset="0"/>
              </a:rPr>
              <a:t>)</a:t>
            </a:r>
            <a:br>
              <a:rPr lang="en-US" altLang="en-US" sz="1800" b="1" dirty="0">
                <a:latin typeface="Comic Sans MS" panose="030F0702030302020204" pitchFamily="66" charset="0"/>
              </a:rPr>
            </a:br>
            <a:r>
              <a:rPr lang="en-US" altLang="en-US" sz="1800" dirty="0">
                <a:latin typeface="Comic Sans MS" panose="030F0702030302020204" pitchFamily="66" charset="0"/>
              </a:rPr>
              <a:t>       - </a:t>
            </a:r>
            <a:r>
              <a:rPr lang="en-GB" altLang="en-US" sz="1800" dirty="0" smtClean="0">
                <a:latin typeface="Comic Sans MS" panose="030F0702030302020204" pitchFamily="66" charset="0"/>
              </a:rPr>
              <a:t>located in </a:t>
            </a:r>
            <a:r>
              <a:rPr lang="en-US" altLang="en-US" sz="1800" dirty="0" smtClean="0">
                <a:latin typeface="Comic Sans MS" panose="030F0702030302020204" pitchFamily="66" charset="0"/>
              </a:rPr>
              <a:t> </a:t>
            </a:r>
            <a:r>
              <a:rPr lang="en-US" altLang="en-US" sz="1800" dirty="0">
                <a:latin typeface="Comic Sans MS" panose="030F0702030302020204" pitchFamily="66" charset="0"/>
              </a:rPr>
              <a:t>fossa </a:t>
            </a:r>
            <a:r>
              <a:rPr lang="en-US" altLang="en-US" sz="1800" dirty="0" err="1">
                <a:latin typeface="Comic Sans MS" panose="030F0702030302020204" pitchFamily="66" charset="0"/>
              </a:rPr>
              <a:t>glandulae</a:t>
            </a:r>
            <a:r>
              <a:rPr lang="en-US" altLang="en-US" sz="1800" dirty="0">
                <a:latin typeface="Comic Sans MS" panose="030F0702030302020204" pitchFamily="66" charset="0"/>
              </a:rPr>
              <a:t> </a:t>
            </a:r>
            <a:r>
              <a:rPr lang="en-US" altLang="en-US" sz="1800" dirty="0" err="1">
                <a:latin typeface="Comic Sans MS" panose="030F0702030302020204" pitchFamily="66" charset="0"/>
              </a:rPr>
              <a:t>lacrimalis</a:t>
            </a:r>
            <a:r>
              <a:rPr lang="en-US" altLang="en-US" sz="1800" dirty="0">
                <a:latin typeface="Comic Sans MS" panose="030F0702030302020204" pitchFamily="66" charset="0"/>
              </a:rPr>
              <a:t/>
            </a:r>
            <a:br>
              <a:rPr lang="en-US" altLang="en-US" sz="1800" dirty="0">
                <a:latin typeface="Comic Sans MS" panose="030F0702030302020204" pitchFamily="66" charset="0"/>
              </a:rPr>
            </a:br>
            <a:r>
              <a:rPr lang="en-US" altLang="en-US" sz="1800" dirty="0">
                <a:latin typeface="Comic Sans MS" panose="030F0702030302020204" pitchFamily="66" charset="0"/>
              </a:rPr>
              <a:t>         </a:t>
            </a:r>
            <a:r>
              <a:rPr lang="en-GB" altLang="en-US" sz="1800" dirty="0" smtClean="0">
                <a:latin typeface="Comic Sans MS" panose="030F0702030302020204" pitchFamily="66" charset="0"/>
              </a:rPr>
              <a:t>in upper lateral part of </a:t>
            </a:r>
            <a:r>
              <a:rPr lang="en-GB" altLang="en-US" sz="1800" dirty="0" err="1" smtClean="0">
                <a:latin typeface="Comic Sans MS" panose="030F0702030302020204" pitchFamily="66" charset="0"/>
              </a:rPr>
              <a:t>orbita</a:t>
            </a:r>
            <a:r>
              <a:rPr lang="en-US" altLang="en-US" sz="1800" dirty="0">
                <a:latin typeface="Comic Sans MS" panose="030F0702030302020204" pitchFamily="66" charset="0"/>
              </a:rPr>
              <a:t/>
            </a:r>
            <a:br>
              <a:rPr lang="en-US" altLang="en-US" sz="1800" dirty="0">
                <a:latin typeface="Comic Sans MS" panose="030F0702030302020204" pitchFamily="66" charset="0"/>
              </a:rPr>
            </a:br>
            <a:r>
              <a:rPr lang="en-US" altLang="en-US" sz="1800" dirty="0">
                <a:latin typeface="Comic Sans MS" panose="030F0702030302020204" pitchFamily="66" charset="0"/>
              </a:rPr>
              <a:t>       - </a:t>
            </a:r>
            <a:r>
              <a:rPr lang="en-GB" altLang="en-US" sz="1800" dirty="0" smtClean="0">
                <a:latin typeface="Comic Sans MS" panose="030F0702030302020204" pitchFamily="66" charset="0"/>
              </a:rPr>
              <a:t>can not be seen by examination</a:t>
            </a:r>
            <a:r>
              <a:rPr lang="en-US" altLang="en-US" sz="1800" dirty="0">
                <a:latin typeface="Comic Sans MS" panose="030F0702030302020204" pitchFamily="66" charset="0"/>
              </a:rPr>
              <a:t/>
            </a:r>
            <a:br>
              <a:rPr lang="en-US" altLang="en-US" sz="1800" dirty="0">
                <a:latin typeface="Comic Sans MS" panose="030F0702030302020204" pitchFamily="66" charset="0"/>
              </a:rPr>
            </a:br>
            <a:r>
              <a:rPr lang="en-US" altLang="en-US" sz="1800" b="1" dirty="0">
                <a:latin typeface="Comic Sans MS" panose="030F0702030302020204" pitchFamily="66" charset="0"/>
              </a:rPr>
              <a:t/>
            </a:r>
            <a:br>
              <a:rPr lang="en-US" altLang="en-US" sz="1800" b="1" dirty="0">
                <a:latin typeface="Comic Sans MS" panose="030F0702030302020204" pitchFamily="66" charset="0"/>
              </a:rPr>
            </a:br>
            <a:r>
              <a:rPr lang="en-US" altLang="en-US" sz="1800" dirty="0">
                <a:latin typeface="Comic Sans MS" panose="030F0702030302020204" pitchFamily="66" charset="0"/>
              </a:rPr>
              <a:t>   </a:t>
            </a:r>
            <a:r>
              <a:rPr lang="sr-Cyrl-CS" altLang="en-US" sz="1800" b="1" dirty="0">
                <a:latin typeface="Comic Sans MS" panose="030F0702030302020204" pitchFamily="66" charset="0"/>
              </a:rPr>
              <a:t>б</a:t>
            </a:r>
            <a:r>
              <a:rPr lang="en-US" altLang="en-US" sz="1800" b="1" dirty="0">
                <a:latin typeface="Comic Sans MS" panose="030F0702030302020204" pitchFamily="66" charset="0"/>
              </a:rPr>
              <a:t>) </a:t>
            </a:r>
            <a:r>
              <a:rPr lang="en-GB" altLang="en-US" sz="1800" b="1" dirty="0" smtClean="0">
                <a:latin typeface="Comic Sans MS" panose="030F0702030302020204" pitchFamily="66" charset="0"/>
              </a:rPr>
              <a:t>palpebral part</a:t>
            </a:r>
            <a:r>
              <a:rPr lang="en-US" altLang="en-US" sz="1800" b="1" dirty="0" smtClean="0">
                <a:latin typeface="Comic Sans MS" panose="030F0702030302020204" pitchFamily="66" charset="0"/>
              </a:rPr>
              <a:t> </a:t>
            </a:r>
            <a:r>
              <a:rPr lang="en-US" altLang="en-US" sz="1800" b="1" dirty="0">
                <a:latin typeface="Comic Sans MS" panose="030F0702030302020204" pitchFamily="66" charset="0"/>
              </a:rPr>
              <a:t>(pars </a:t>
            </a:r>
            <a:r>
              <a:rPr lang="en-US" altLang="en-US" sz="1800" b="1" dirty="0" err="1">
                <a:latin typeface="Comic Sans MS" panose="030F0702030302020204" pitchFamily="66" charset="0"/>
              </a:rPr>
              <a:t>palpebralis</a:t>
            </a:r>
            <a:r>
              <a:rPr lang="en-US" altLang="en-US" sz="1800" b="1" dirty="0">
                <a:latin typeface="Comic Sans MS" panose="030F0702030302020204" pitchFamily="66" charset="0"/>
              </a:rPr>
              <a:t>)</a:t>
            </a:r>
            <a:r>
              <a:rPr lang="en-US" altLang="en-US" sz="1800" dirty="0">
                <a:latin typeface="Comic Sans MS" panose="030F0702030302020204" pitchFamily="66" charset="0"/>
              </a:rPr>
              <a:t/>
            </a:r>
            <a:br>
              <a:rPr lang="en-US" altLang="en-US" sz="1800" dirty="0">
                <a:latin typeface="Comic Sans MS" panose="030F0702030302020204" pitchFamily="66" charset="0"/>
              </a:rPr>
            </a:br>
            <a:r>
              <a:rPr lang="en-US" altLang="en-US" sz="1800" dirty="0">
                <a:latin typeface="Comic Sans MS" panose="030F0702030302020204" pitchFamily="66" charset="0"/>
              </a:rPr>
              <a:t>       - </a:t>
            </a:r>
            <a:r>
              <a:rPr lang="en-GB" altLang="en-US" sz="1800" dirty="0" smtClean="0">
                <a:latin typeface="Comic Sans MS" panose="030F0702030302020204" pitchFamily="66" charset="0"/>
              </a:rPr>
              <a:t>behind the lateral part of upper</a:t>
            </a:r>
          </a:p>
          <a:p>
            <a:pPr eaLnBrk="1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en-GB" altLang="en-US" sz="1800" dirty="0">
                <a:latin typeface="Comic Sans MS" panose="030F0702030302020204" pitchFamily="66" charset="0"/>
              </a:rPr>
              <a:t> </a:t>
            </a:r>
            <a:r>
              <a:rPr lang="en-GB" altLang="en-US" sz="1800" dirty="0" smtClean="0">
                <a:latin typeface="Comic Sans MS" panose="030F0702030302020204" pitchFamily="66" charset="0"/>
              </a:rPr>
              <a:t>        eye lid, and below the orbital</a:t>
            </a:r>
            <a:br>
              <a:rPr lang="en-GB" altLang="en-US" sz="1800" dirty="0" smtClean="0">
                <a:latin typeface="Comic Sans MS" panose="030F0702030302020204" pitchFamily="66" charset="0"/>
              </a:rPr>
            </a:br>
            <a:r>
              <a:rPr lang="en-GB" altLang="en-US" sz="1800" dirty="0" smtClean="0">
                <a:latin typeface="Comic Sans MS" panose="030F0702030302020204" pitchFamily="66" charset="0"/>
              </a:rPr>
              <a:t>         part of </a:t>
            </a:r>
            <a:r>
              <a:rPr lang="en-GB" altLang="en-US" sz="1800" dirty="0" err="1" smtClean="0">
                <a:latin typeface="Comic Sans MS" panose="030F0702030302020204" pitchFamily="66" charset="0"/>
              </a:rPr>
              <a:t>glandula</a:t>
            </a:r>
            <a:r>
              <a:rPr lang="en-GB" altLang="en-US" sz="1800" dirty="0" smtClean="0">
                <a:latin typeface="Comic Sans MS" panose="030F0702030302020204" pitchFamily="66" charset="0"/>
              </a:rPr>
              <a:t> </a:t>
            </a:r>
            <a:r>
              <a:rPr lang="en-GB" altLang="en-US" sz="1800" dirty="0" err="1" smtClean="0">
                <a:latin typeface="Comic Sans MS" panose="030F0702030302020204" pitchFamily="66" charset="0"/>
              </a:rPr>
              <a:t>lacrimalis</a:t>
            </a:r>
            <a:endParaRPr lang="en-GB" altLang="en-US" sz="1800" dirty="0" smtClean="0">
              <a:latin typeface="Comic Sans MS" panose="030F0702030302020204" pitchFamily="66" charset="0"/>
            </a:endParaRPr>
          </a:p>
          <a:p>
            <a:pPr eaLnBrk="1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en-US" altLang="en-US" sz="1800" dirty="0">
                <a:latin typeface="Comic Sans MS" panose="030F0702030302020204" pitchFamily="66" charset="0"/>
              </a:rPr>
              <a:t/>
            </a:r>
            <a:br>
              <a:rPr lang="en-US" altLang="en-US" sz="1800" dirty="0">
                <a:latin typeface="Comic Sans MS" panose="030F0702030302020204" pitchFamily="66" charset="0"/>
              </a:rPr>
            </a:br>
            <a:r>
              <a:rPr lang="en-US" altLang="en-US" sz="1800" dirty="0">
                <a:latin typeface="Comic Sans MS" panose="030F0702030302020204" pitchFamily="66" charset="0"/>
              </a:rPr>
              <a:t>   </a:t>
            </a:r>
            <a:r>
              <a:rPr lang="en-US" altLang="en-US" sz="1800" b="1" dirty="0">
                <a:latin typeface="Comic Sans MS" panose="030F0702030302020204" pitchFamily="66" charset="0"/>
              </a:rPr>
              <a:t>* </a:t>
            </a:r>
            <a:r>
              <a:rPr lang="en-GB" altLang="en-US" sz="1800" b="1" dirty="0">
                <a:latin typeface="Comic Sans MS" panose="030F0702030302020204" pitchFamily="66" charset="0"/>
              </a:rPr>
              <a:t>Excretory </a:t>
            </a:r>
            <a:r>
              <a:rPr lang="en-GB" altLang="en-US" sz="1800" b="1" dirty="0" smtClean="0">
                <a:latin typeface="Comic Sans MS" panose="030F0702030302020204" pitchFamily="66" charset="0"/>
              </a:rPr>
              <a:t>ducts </a:t>
            </a:r>
            <a:r>
              <a:rPr lang="en-US" altLang="en-US" sz="1800" b="1" dirty="0" smtClean="0">
                <a:latin typeface="Comic Sans MS" panose="030F0702030302020204" pitchFamily="66" charset="0"/>
              </a:rPr>
              <a:t>(</a:t>
            </a:r>
            <a:r>
              <a:rPr lang="en-US" altLang="en-US" sz="1800" b="1" dirty="0" err="1" smtClean="0">
                <a:latin typeface="Comic Sans MS" panose="030F0702030302020204" pitchFamily="66" charset="0"/>
              </a:rPr>
              <a:t>ductuli</a:t>
            </a:r>
            <a:r>
              <a:rPr lang="en-US" altLang="en-US" sz="1800" b="1" dirty="0" smtClean="0">
                <a:latin typeface="Comic Sans MS" panose="030F0702030302020204" pitchFamily="66" charset="0"/>
              </a:rPr>
              <a:t> </a:t>
            </a:r>
            <a:r>
              <a:rPr lang="en-US" altLang="en-US" sz="1800" b="1" dirty="0" err="1">
                <a:latin typeface="Comic Sans MS" panose="030F0702030302020204" pitchFamily="66" charset="0"/>
              </a:rPr>
              <a:t>excretorii</a:t>
            </a:r>
            <a:r>
              <a:rPr lang="en-US" altLang="en-US" sz="1800" b="1" dirty="0">
                <a:latin typeface="Comic Sans MS" panose="030F0702030302020204" pitchFamily="66" charset="0"/>
              </a:rPr>
              <a:t>)</a:t>
            </a:r>
            <a:r>
              <a:rPr lang="en-US" altLang="en-US" sz="1800" dirty="0">
                <a:latin typeface="Comic Sans MS" panose="030F0702030302020204" pitchFamily="66" charset="0"/>
              </a:rPr>
              <a:t/>
            </a:r>
            <a:br>
              <a:rPr lang="en-US" altLang="en-US" sz="1800" dirty="0">
                <a:latin typeface="Comic Sans MS" panose="030F0702030302020204" pitchFamily="66" charset="0"/>
              </a:rPr>
            </a:br>
            <a:r>
              <a:rPr lang="en-US" altLang="en-US" sz="1800" dirty="0">
                <a:latin typeface="Comic Sans MS" panose="030F0702030302020204" pitchFamily="66" charset="0"/>
              </a:rPr>
              <a:t>       - </a:t>
            </a:r>
            <a:r>
              <a:rPr lang="en-US" altLang="en-US" sz="1800" dirty="0" smtClean="0">
                <a:latin typeface="Comic Sans MS" panose="030F0702030302020204" pitchFamily="66" charset="0"/>
              </a:rPr>
              <a:t>8-12</a:t>
            </a:r>
            <a:r>
              <a:rPr lang="en-US" altLang="en-US" sz="1800" dirty="0">
                <a:latin typeface="Comic Sans MS" panose="030F0702030302020204" pitchFamily="66" charset="0"/>
              </a:rPr>
              <a:t/>
            </a:r>
            <a:br>
              <a:rPr lang="en-US" altLang="en-US" sz="1800" dirty="0">
                <a:latin typeface="Comic Sans MS" panose="030F0702030302020204" pitchFamily="66" charset="0"/>
              </a:rPr>
            </a:br>
            <a:r>
              <a:rPr lang="en-US" altLang="en-US" sz="1800" dirty="0">
                <a:latin typeface="Comic Sans MS" panose="030F0702030302020204" pitchFamily="66" charset="0"/>
              </a:rPr>
              <a:t>       - </a:t>
            </a:r>
            <a:r>
              <a:rPr lang="en-GB" altLang="en-US" sz="1800" dirty="0" smtClean="0">
                <a:latin typeface="Comic Sans MS" panose="030F0702030302020204" pitchFamily="66" charset="0"/>
              </a:rPr>
              <a:t>their openings are at fornix superior conjunctivae</a:t>
            </a:r>
            <a:r>
              <a:rPr lang="en-US" altLang="en-US" sz="1800" dirty="0">
                <a:latin typeface="Comic Sans MS" panose="030F0702030302020204" pitchFamily="66" charset="0"/>
              </a:rPr>
              <a:t/>
            </a:r>
            <a:br>
              <a:rPr lang="en-US" altLang="en-US" sz="1800" dirty="0">
                <a:latin typeface="Comic Sans MS" panose="030F0702030302020204" pitchFamily="66" charset="0"/>
              </a:rPr>
            </a:br>
            <a:r>
              <a:rPr lang="en-US" altLang="en-US" sz="1800" dirty="0">
                <a:latin typeface="Comic Sans MS" panose="030F0702030302020204" pitchFamily="66" charset="0"/>
              </a:rPr>
              <a:t>       - </a:t>
            </a:r>
            <a:r>
              <a:rPr lang="en-US" altLang="en-US" sz="1800" dirty="0" smtClean="0">
                <a:latin typeface="Comic Sans MS" panose="030F0702030302020204" pitchFamily="66" charset="0"/>
              </a:rPr>
              <a:t>tears from </a:t>
            </a:r>
            <a:r>
              <a:rPr lang="en-GB" altLang="en-US" sz="1800" dirty="0">
                <a:latin typeface="Comic Sans MS" panose="030F0702030302020204" pitchFamily="66" charset="0"/>
              </a:rPr>
              <a:t>fornix superior </a:t>
            </a:r>
            <a:r>
              <a:rPr lang="en-GB" altLang="en-US" sz="1800" dirty="0" smtClean="0">
                <a:latin typeface="Comic Sans MS" panose="030F0702030302020204" pitchFamily="66" charset="0"/>
              </a:rPr>
              <a:t>conjunctivae</a:t>
            </a:r>
            <a:r>
              <a:rPr lang="en-GB" sz="1800" dirty="0" smtClean="0"/>
              <a:t>, </a:t>
            </a:r>
            <a:r>
              <a:rPr lang="en-GB" sz="1800" dirty="0">
                <a:latin typeface="Comic Sans MS" panose="030F0702030302020204" pitchFamily="66" charset="0"/>
              </a:rPr>
              <a:t>move across the </a:t>
            </a:r>
            <a:r>
              <a:rPr lang="en-GB" sz="1800" dirty="0" smtClean="0">
                <a:latin typeface="Comic Sans MS" panose="030F0702030302020204" pitchFamily="66" charset="0"/>
              </a:rPr>
              <a:t>eyeball,</a:t>
            </a:r>
          </a:p>
          <a:p>
            <a:pPr eaLnBrk="1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en-GB" sz="1800" dirty="0">
                <a:latin typeface="Comic Sans MS" panose="030F0702030302020204" pitchFamily="66" charset="0"/>
              </a:rPr>
              <a:t> </a:t>
            </a:r>
            <a:r>
              <a:rPr lang="en-GB" sz="1800" dirty="0" smtClean="0">
                <a:latin typeface="Comic Sans MS" panose="030F0702030302020204" pitchFamily="66" charset="0"/>
              </a:rPr>
              <a:t>        lubricating </a:t>
            </a:r>
            <a:r>
              <a:rPr lang="en-GB" sz="1800" dirty="0">
                <a:latin typeface="Comic Sans MS" panose="030F0702030302020204" pitchFamily="66" charset="0"/>
              </a:rPr>
              <a:t>its anterior </a:t>
            </a:r>
            <a:r>
              <a:rPr lang="en-GB" sz="1800" dirty="0" smtClean="0">
                <a:latin typeface="Comic Sans MS" panose="030F0702030302020204" pitchFamily="66" charset="0"/>
              </a:rPr>
              <a:t>surface, filling the </a:t>
            </a:r>
            <a:r>
              <a:rPr lang="en-GB" sz="1800" dirty="0" err="1" smtClean="0">
                <a:latin typeface="Comic Sans MS" panose="030F0702030302020204" pitchFamily="66" charset="0"/>
              </a:rPr>
              <a:t>conjunctival</a:t>
            </a:r>
            <a:r>
              <a:rPr lang="en-GB" sz="1800" dirty="0" smtClean="0">
                <a:latin typeface="Comic Sans MS" panose="030F0702030302020204" pitchFamily="66" charset="0"/>
              </a:rPr>
              <a:t> sac </a:t>
            </a:r>
            <a:r>
              <a:rPr lang="en-US" altLang="en-US" sz="1800" dirty="0" smtClean="0">
                <a:latin typeface="Comic Sans MS" panose="030F0702030302020204" pitchFamily="66" charset="0"/>
              </a:rPr>
              <a:t>(</a:t>
            </a:r>
            <a:r>
              <a:rPr lang="en-US" altLang="en-US" sz="1800" dirty="0" err="1" smtClean="0">
                <a:latin typeface="Comic Sans MS" panose="030F0702030302020204" pitchFamily="66" charset="0"/>
              </a:rPr>
              <a:t>saccus</a:t>
            </a:r>
            <a:endParaRPr lang="en-US" altLang="en-US" sz="1800" dirty="0">
              <a:latin typeface="Comic Sans MS" panose="030F0702030302020204" pitchFamily="66" charset="0"/>
            </a:endParaRPr>
          </a:p>
          <a:p>
            <a:pPr eaLnBrk="1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en-US" altLang="en-US" sz="1800" dirty="0" smtClean="0">
                <a:latin typeface="Comic Sans MS" panose="030F0702030302020204" pitchFamily="66" charset="0"/>
              </a:rPr>
              <a:t>         conjunctivae)</a:t>
            </a:r>
            <a:endParaRPr lang="en-US" altLang="en-US" sz="2000" b="1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4336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 txBox="1">
            <a:spLocks noChangeArrowheads="1"/>
          </p:cNvSpPr>
          <p:nvPr/>
        </p:nvSpPr>
        <p:spPr bwMode="auto">
          <a:xfrm>
            <a:off x="252413" y="188913"/>
            <a:ext cx="8893175" cy="49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eaLnBrk="1" hangingPunct="1"/>
            <a:r>
              <a:rPr lang="en-US" altLang="en-US" sz="2800" dirty="0" smtClean="0">
                <a:solidFill>
                  <a:srgbClr val="14425D"/>
                </a:solidFill>
                <a:latin typeface="Constantia" pitchFamily="18" charset="0"/>
              </a:rPr>
              <a:t>Parathyroid glands(</a:t>
            </a:r>
            <a:r>
              <a:rPr lang="en-GB" altLang="en-US" sz="2800" dirty="0" err="1">
                <a:solidFill>
                  <a:srgbClr val="14425D"/>
                </a:solidFill>
                <a:latin typeface="Constantia" pitchFamily="18" charset="0"/>
              </a:rPr>
              <a:t>Glandula</a:t>
            </a:r>
            <a:r>
              <a:rPr lang="en-US" altLang="en-US" sz="2800" dirty="0">
                <a:solidFill>
                  <a:srgbClr val="14425D"/>
                </a:solidFill>
                <a:latin typeface="Constantia" pitchFamily="18" charset="0"/>
              </a:rPr>
              <a:t>е</a:t>
            </a:r>
            <a:r>
              <a:rPr lang="en-GB" altLang="en-US" sz="2800" dirty="0">
                <a:solidFill>
                  <a:srgbClr val="14425D"/>
                </a:solidFill>
                <a:latin typeface="Constantia" pitchFamily="18" charset="0"/>
              </a:rPr>
              <a:t> </a:t>
            </a:r>
            <a:r>
              <a:rPr lang="en-GB" altLang="en-US" sz="2800" dirty="0" err="1">
                <a:solidFill>
                  <a:srgbClr val="14425D"/>
                </a:solidFill>
                <a:latin typeface="Constantia" pitchFamily="18" charset="0"/>
              </a:rPr>
              <a:t>parathyroideae</a:t>
            </a:r>
            <a:r>
              <a:rPr lang="en-US" altLang="en-US" sz="2800" dirty="0">
                <a:solidFill>
                  <a:srgbClr val="14425D"/>
                </a:solidFill>
                <a:latin typeface="Constantia" pitchFamily="18" charset="0"/>
              </a:rPr>
              <a:t>)</a:t>
            </a:r>
          </a:p>
        </p:txBody>
      </p:sp>
      <p:sp>
        <p:nvSpPr>
          <p:cNvPr id="9219" name="TextBox 2"/>
          <p:cNvSpPr txBox="1">
            <a:spLocks noChangeArrowheads="1"/>
          </p:cNvSpPr>
          <p:nvPr/>
        </p:nvSpPr>
        <p:spPr bwMode="auto">
          <a:xfrm>
            <a:off x="34925" y="1052513"/>
            <a:ext cx="9002713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/>
            <a:r>
              <a:rPr lang="en-US" altLang="en-US" b="1" dirty="0" smtClean="0">
                <a:latin typeface="Constantia" pitchFamily="18" charset="0"/>
              </a:rPr>
              <a:t>Localization</a:t>
            </a:r>
            <a:r>
              <a:rPr lang="sr-Latn-CS" altLang="en-US" b="1" dirty="0" smtClean="0">
                <a:latin typeface="Constantia" pitchFamily="18" charset="0"/>
              </a:rPr>
              <a:t>:</a:t>
            </a:r>
            <a:endParaRPr lang="sr-Latn-CS" altLang="en-US" b="1" dirty="0">
              <a:latin typeface="Constantia" pitchFamily="18" charset="0"/>
            </a:endParaRPr>
          </a:p>
          <a:p>
            <a:pPr eaLnBrk="1" hangingPunct="1"/>
            <a:endParaRPr lang="sr-Latn-CS" altLang="en-US" b="1" dirty="0">
              <a:latin typeface="Constantia" pitchFamily="18" charset="0"/>
            </a:endParaRPr>
          </a:p>
          <a:p>
            <a:pPr eaLnBrk="1" hangingPunct="1"/>
            <a:r>
              <a:rPr lang="en-US" altLang="en-US" dirty="0">
                <a:latin typeface="Constantia" pitchFamily="18" charset="0"/>
              </a:rPr>
              <a:t> - </a:t>
            </a:r>
            <a:r>
              <a:rPr lang="en-US" altLang="en-US" dirty="0">
                <a:latin typeface="Constantia" pitchFamily="18" charset="0"/>
              </a:rPr>
              <a:t>there are 4 parathyroid </a:t>
            </a:r>
            <a:r>
              <a:rPr lang="en-US" altLang="en-US" dirty="0" smtClean="0">
                <a:latin typeface="Constantia" pitchFamily="18" charset="0"/>
              </a:rPr>
              <a:t>glands</a:t>
            </a:r>
          </a:p>
          <a:p>
            <a:pPr eaLnBrk="1" hangingPunct="1"/>
            <a:r>
              <a:rPr lang="en-US" altLang="en-US" dirty="0">
                <a:latin typeface="Constantia" pitchFamily="18" charset="0"/>
              </a:rPr>
              <a:t> </a:t>
            </a:r>
            <a:r>
              <a:rPr lang="en-US" altLang="en-US" dirty="0" smtClean="0">
                <a:latin typeface="Constantia" pitchFamily="18" charset="0"/>
              </a:rPr>
              <a:t>- </a:t>
            </a:r>
            <a:r>
              <a:rPr lang="en-US" altLang="en-US" dirty="0" smtClean="0">
                <a:latin typeface="Constantia" pitchFamily="18" charset="0"/>
              </a:rPr>
              <a:t>at posterior side of right and left thyroid lobe (2 at each side: upper and lower)</a:t>
            </a:r>
            <a:r>
              <a:rPr lang="en-US" altLang="en-US" dirty="0">
                <a:latin typeface="Constantia" pitchFamily="18" charset="0"/>
              </a:rPr>
              <a:t/>
            </a:r>
            <a:br>
              <a:rPr lang="en-US" altLang="en-US" dirty="0">
                <a:latin typeface="Constantia" pitchFamily="18" charset="0"/>
              </a:rPr>
            </a:br>
            <a:endParaRPr lang="sr-Latn-CS" altLang="en-US" dirty="0">
              <a:latin typeface="Constantia" pitchFamily="18" charset="0"/>
            </a:endParaRPr>
          </a:p>
          <a:p>
            <a:pPr eaLnBrk="1" hangingPunct="1"/>
            <a:endParaRPr lang="sr-Latn-CS" altLang="en-US" dirty="0">
              <a:latin typeface="Constantia" pitchFamily="18" charset="0"/>
            </a:endParaRPr>
          </a:p>
          <a:p>
            <a:pPr eaLnBrk="1" hangingPunct="1"/>
            <a:r>
              <a:rPr lang="en-US" altLang="en-US" b="1" dirty="0" smtClean="0">
                <a:latin typeface="Constantia" pitchFamily="18" charset="0"/>
              </a:rPr>
              <a:t>Function:</a:t>
            </a:r>
            <a:r>
              <a:rPr lang="en-US" altLang="en-US" dirty="0">
                <a:latin typeface="Constantia" pitchFamily="18" charset="0"/>
              </a:rPr>
              <a:t/>
            </a:r>
            <a:br>
              <a:rPr lang="en-US" altLang="en-US" dirty="0">
                <a:latin typeface="Constantia" pitchFamily="18" charset="0"/>
              </a:rPr>
            </a:br>
            <a:r>
              <a:rPr lang="en-US" altLang="en-US" dirty="0">
                <a:latin typeface="Constantia" pitchFamily="18" charset="0"/>
              </a:rPr>
              <a:t>   - </a:t>
            </a:r>
            <a:r>
              <a:rPr lang="en-GB" altLang="en-US" dirty="0" smtClean="0">
                <a:latin typeface="Constantia" pitchFamily="18" charset="0"/>
              </a:rPr>
              <a:t>produce</a:t>
            </a:r>
            <a:r>
              <a:rPr lang="en-GB" altLang="en-US" dirty="0" smtClean="0">
                <a:latin typeface="Constantia" pitchFamily="18" charset="0"/>
              </a:rPr>
              <a:t> </a:t>
            </a:r>
            <a:r>
              <a:rPr lang="en-GB" altLang="en-US" dirty="0" err="1">
                <a:latin typeface="Constantia" pitchFamily="18" charset="0"/>
              </a:rPr>
              <a:t>parathormone</a:t>
            </a:r>
            <a:r>
              <a:rPr lang="en-GB" altLang="en-US" dirty="0">
                <a:latin typeface="Constantia" pitchFamily="18" charset="0"/>
              </a:rPr>
              <a:t>, </a:t>
            </a:r>
            <a:r>
              <a:rPr lang="en-GB" altLang="en-US" dirty="0" smtClean="0">
                <a:latin typeface="Constantia" pitchFamily="18" charset="0"/>
              </a:rPr>
              <a:t>important </a:t>
            </a:r>
            <a:r>
              <a:rPr lang="en-GB" altLang="en-US" dirty="0">
                <a:latin typeface="Constantia" pitchFamily="18" charset="0"/>
              </a:rPr>
              <a:t>for </a:t>
            </a:r>
            <a:endParaRPr lang="en-GB" altLang="en-US" dirty="0" smtClean="0">
              <a:latin typeface="Constantia" pitchFamily="18" charset="0"/>
            </a:endParaRPr>
          </a:p>
          <a:p>
            <a:pPr eaLnBrk="1" hangingPunct="1"/>
            <a:r>
              <a:rPr lang="en-GB" altLang="en-US" dirty="0">
                <a:latin typeface="Constantia" pitchFamily="18" charset="0"/>
              </a:rPr>
              <a:t> </a:t>
            </a:r>
            <a:r>
              <a:rPr lang="en-GB" altLang="en-US" dirty="0" smtClean="0">
                <a:latin typeface="Constantia" pitchFamily="18" charset="0"/>
              </a:rPr>
              <a:t>    regulation  of  </a:t>
            </a:r>
            <a:r>
              <a:rPr lang="en-GB" altLang="en-US" dirty="0">
                <a:latin typeface="Constantia" pitchFamily="18" charset="0"/>
              </a:rPr>
              <a:t>levels of calcium, magnesium </a:t>
            </a:r>
            <a:endParaRPr lang="en-GB" altLang="en-US" dirty="0" smtClean="0">
              <a:latin typeface="Constantia" pitchFamily="18" charset="0"/>
            </a:endParaRPr>
          </a:p>
          <a:p>
            <a:pPr eaLnBrk="1" hangingPunct="1"/>
            <a:r>
              <a:rPr lang="en-GB" altLang="en-US" dirty="0">
                <a:latin typeface="Constantia" pitchFamily="18" charset="0"/>
              </a:rPr>
              <a:t> </a:t>
            </a:r>
            <a:r>
              <a:rPr lang="en-GB" altLang="en-US" dirty="0" smtClean="0">
                <a:latin typeface="Constantia" pitchFamily="18" charset="0"/>
              </a:rPr>
              <a:t>    and </a:t>
            </a:r>
            <a:r>
              <a:rPr lang="en-GB" altLang="en-US" dirty="0">
                <a:latin typeface="Constantia" pitchFamily="18" charset="0"/>
              </a:rPr>
              <a:t>phosphorus</a:t>
            </a:r>
            <a:endParaRPr lang="en-US" altLang="en-US" dirty="0">
              <a:latin typeface="Constantia" pitchFamily="18" charset="0"/>
            </a:endParaRPr>
          </a:p>
        </p:txBody>
      </p:sp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2" cstate="print"/>
          <a:srcRect l="8707" r="39592" b="37746"/>
          <a:stretch>
            <a:fillRect/>
          </a:stretch>
        </p:blipFill>
        <p:spPr bwMode="auto">
          <a:xfrm>
            <a:off x="5003800" y="2349500"/>
            <a:ext cx="4035425" cy="3641725"/>
          </a:xfrm>
          <a:prstGeom prst="rect">
            <a:avLst/>
          </a:prstGeom>
          <a:noFill/>
          <a:ln w="9525">
            <a:noFill/>
            <a:bevel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46374756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1"/>
          <p:cNvSpPr>
            <a:spLocks noChangeArrowheads="1"/>
          </p:cNvSpPr>
          <p:nvPr/>
        </p:nvSpPr>
        <p:spPr bwMode="auto">
          <a:xfrm>
            <a:off x="500063" y="428625"/>
            <a:ext cx="82867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GB" altLang="en-US" sz="3200" b="1" dirty="0" smtClean="0">
                <a:solidFill>
                  <a:srgbClr val="9D323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anose="030F0702030302020204" pitchFamily="66" charset="0"/>
              </a:rPr>
              <a:t>Lacrimal gland </a:t>
            </a:r>
            <a:r>
              <a:rPr lang="en-US" altLang="en-US" sz="3200" b="1" dirty="0" smtClean="0">
                <a:solidFill>
                  <a:srgbClr val="9D323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anose="030F0702030302020204" pitchFamily="66" charset="0"/>
              </a:rPr>
              <a:t>(</a:t>
            </a:r>
            <a:r>
              <a:rPr lang="en-US" altLang="en-US" sz="3200" b="1" dirty="0" err="1" smtClean="0">
                <a:solidFill>
                  <a:srgbClr val="9D323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anose="030F0702030302020204" pitchFamily="66" charset="0"/>
              </a:rPr>
              <a:t>glandula</a:t>
            </a:r>
            <a:r>
              <a:rPr lang="en-US" altLang="en-US" sz="3200" b="1" dirty="0" smtClean="0">
                <a:solidFill>
                  <a:srgbClr val="9D323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anose="030F0702030302020204" pitchFamily="66" charset="0"/>
              </a:rPr>
              <a:t> </a:t>
            </a:r>
            <a:r>
              <a:rPr lang="en-US" altLang="en-US" sz="3200" b="1" dirty="0" err="1" smtClean="0">
                <a:solidFill>
                  <a:srgbClr val="9D323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anose="030F0702030302020204" pitchFamily="66" charset="0"/>
              </a:rPr>
              <a:t>lacrimalis</a:t>
            </a:r>
            <a:r>
              <a:rPr lang="en-US" altLang="en-US" sz="3200" b="1" dirty="0" smtClean="0">
                <a:solidFill>
                  <a:srgbClr val="9D323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anose="030F0702030302020204" pitchFamily="66" charset="0"/>
              </a:rPr>
              <a:t>) </a:t>
            </a:r>
          </a:p>
        </p:txBody>
      </p:sp>
      <p:sp>
        <p:nvSpPr>
          <p:cNvPr id="80899" name="Rectangle 9"/>
          <p:cNvSpPr>
            <a:spLocks noChangeArrowheads="1"/>
          </p:cNvSpPr>
          <p:nvPr/>
        </p:nvSpPr>
        <p:spPr bwMode="auto">
          <a:xfrm>
            <a:off x="214313" y="857250"/>
            <a:ext cx="8501062" cy="178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25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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ts val="250"/>
              </a:spcBef>
              <a:buClr>
                <a:schemeClr val="accent1"/>
              </a:buClr>
              <a:buSzPct val="100000"/>
              <a:buFont typeface="Wingdings 2" panose="05020102010507070707" pitchFamily="18" charset="2"/>
              <a:buChar char="◦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ts val="250"/>
              </a:spcBef>
              <a:buClr>
                <a:srgbClr val="AAE9AA"/>
              </a:buClr>
              <a:buSzPct val="100000"/>
              <a:buFont typeface="Wingdings 2" panose="05020102010507070707" pitchFamily="18" charset="2"/>
              <a:buChar char=""/>
              <a:defRPr sz="22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ts val="225"/>
              </a:spcBef>
              <a:buClr>
                <a:srgbClr val="AAE9AA"/>
              </a:buClr>
              <a:buSzPct val="112000"/>
              <a:buFont typeface="Wingdings 2" panose="05020102010507070707" pitchFamily="18" charset="2"/>
              <a:buChar char="◦"/>
              <a:defRPr sz="19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ts val="250"/>
              </a:spcBef>
              <a:buClr>
                <a:srgbClr val="BFF0FE"/>
              </a:buClr>
              <a:buSzPct val="100000"/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BFF0FE"/>
              </a:buClr>
              <a:buSzPct val="100000"/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BFF0FE"/>
              </a:buClr>
              <a:buSzPct val="100000"/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BFF0FE"/>
              </a:buClr>
              <a:buSzPct val="100000"/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BFF0FE"/>
              </a:buClr>
              <a:buSzPct val="100000"/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en-US" altLang="en-US" sz="1000" dirty="0">
                <a:latin typeface="Comic Sans MS" panose="030F0702030302020204" pitchFamily="66" charset="0"/>
              </a:rPr>
              <a:t/>
            </a:r>
            <a:br>
              <a:rPr lang="en-US" altLang="en-US" sz="1000" dirty="0">
                <a:latin typeface="Comic Sans MS" panose="030F0702030302020204" pitchFamily="66" charset="0"/>
              </a:rPr>
            </a:br>
            <a:r>
              <a:rPr lang="en-GB" altLang="en-US" sz="2000" b="1" dirty="0" smtClean="0">
                <a:latin typeface="Comic Sans MS" panose="030F0702030302020204" pitchFamily="66" charset="0"/>
              </a:rPr>
              <a:t>Vascularization</a:t>
            </a:r>
            <a:r>
              <a:rPr lang="en-US" altLang="en-US" sz="2000" b="1" dirty="0" smtClean="0">
                <a:latin typeface="Comic Sans MS" panose="030F0702030302020204" pitchFamily="66" charset="0"/>
              </a:rPr>
              <a:t>:</a:t>
            </a:r>
            <a:r>
              <a:rPr lang="en-US" altLang="en-US" sz="1800" dirty="0">
                <a:latin typeface="Comic Sans MS" panose="030F0702030302020204" pitchFamily="66" charset="0"/>
              </a:rPr>
              <a:t/>
            </a:r>
            <a:br>
              <a:rPr lang="en-US" altLang="en-US" sz="1800" dirty="0">
                <a:latin typeface="Comic Sans MS" panose="030F0702030302020204" pitchFamily="66" charset="0"/>
              </a:rPr>
            </a:br>
            <a:endParaRPr lang="en-US" altLang="en-US" sz="2000" b="1" dirty="0">
              <a:latin typeface="Comic Sans MS" panose="030F0702030302020204" pitchFamily="66" charset="0"/>
            </a:endParaRPr>
          </a:p>
          <a:p>
            <a:pPr eaLnBrk="1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endParaRPr lang="en-US" altLang="en-US" sz="2000" dirty="0">
              <a:latin typeface="Comic Sans MS" panose="030F0702030302020204" pitchFamily="66" charset="0"/>
            </a:endParaRPr>
          </a:p>
          <a:p>
            <a:pPr eaLnBrk="1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en-US" altLang="en-US" sz="2000" dirty="0">
                <a:latin typeface="Comic Sans MS" panose="030F0702030302020204" pitchFamily="66" charset="0"/>
              </a:rPr>
              <a:t/>
            </a:r>
            <a:br>
              <a:rPr lang="en-US" altLang="en-US" sz="2000" dirty="0">
                <a:latin typeface="Comic Sans MS" panose="030F0702030302020204" pitchFamily="66" charset="0"/>
              </a:rPr>
            </a:br>
            <a:endParaRPr lang="en-US" altLang="en-US" sz="2000" dirty="0">
              <a:latin typeface="Comic Sans MS" panose="030F0702030302020204" pitchFamily="66" charset="0"/>
            </a:endParaRPr>
          </a:p>
        </p:txBody>
      </p:sp>
      <p:sp>
        <p:nvSpPr>
          <p:cNvPr id="80900" name="Rectangle 5"/>
          <p:cNvSpPr>
            <a:spLocks noChangeArrowheads="1"/>
          </p:cNvSpPr>
          <p:nvPr/>
        </p:nvSpPr>
        <p:spPr bwMode="auto">
          <a:xfrm>
            <a:off x="285750" y="1428750"/>
            <a:ext cx="4572000" cy="258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25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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ts val="250"/>
              </a:spcBef>
              <a:buClr>
                <a:schemeClr val="accent1"/>
              </a:buClr>
              <a:buSzPct val="100000"/>
              <a:buFont typeface="Wingdings 2" panose="05020102010507070707" pitchFamily="18" charset="2"/>
              <a:buChar char="◦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ts val="250"/>
              </a:spcBef>
              <a:buClr>
                <a:srgbClr val="AAE9AA"/>
              </a:buClr>
              <a:buSzPct val="100000"/>
              <a:buFont typeface="Wingdings 2" panose="05020102010507070707" pitchFamily="18" charset="2"/>
              <a:buChar char=""/>
              <a:defRPr sz="22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ts val="225"/>
              </a:spcBef>
              <a:buClr>
                <a:srgbClr val="AAE9AA"/>
              </a:buClr>
              <a:buSzPct val="112000"/>
              <a:buFont typeface="Wingdings 2" panose="05020102010507070707" pitchFamily="18" charset="2"/>
              <a:buChar char="◦"/>
              <a:defRPr sz="19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ts val="250"/>
              </a:spcBef>
              <a:buClr>
                <a:srgbClr val="BFF0FE"/>
              </a:buClr>
              <a:buSzPct val="100000"/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BFF0FE"/>
              </a:buClr>
              <a:buSzPct val="100000"/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BFF0FE"/>
              </a:buClr>
              <a:buSzPct val="100000"/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BFF0FE"/>
              </a:buClr>
              <a:buSzPct val="100000"/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BFF0FE"/>
              </a:buClr>
              <a:buSzPct val="100000"/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en-GB" altLang="en-US" sz="2000" b="1" dirty="0" smtClean="0">
                <a:latin typeface="Comic Sans MS" panose="030F0702030302020204" pitchFamily="66" charset="0"/>
              </a:rPr>
              <a:t>Artery</a:t>
            </a:r>
            <a:r>
              <a:rPr lang="en-US" altLang="en-US" sz="2000" b="1" dirty="0" smtClean="0">
                <a:latin typeface="Comic Sans MS" panose="030F0702030302020204" pitchFamily="66" charset="0"/>
              </a:rPr>
              <a:t>:</a:t>
            </a:r>
            <a:r>
              <a:rPr lang="en-US" altLang="en-US" sz="1800" dirty="0">
                <a:latin typeface="Comic Sans MS" panose="030F0702030302020204" pitchFamily="66" charset="0"/>
              </a:rPr>
              <a:t/>
            </a:r>
            <a:br>
              <a:rPr lang="en-US" altLang="en-US" sz="1800" dirty="0">
                <a:latin typeface="Comic Sans MS" panose="030F0702030302020204" pitchFamily="66" charset="0"/>
              </a:rPr>
            </a:br>
            <a:r>
              <a:rPr lang="en-US" altLang="en-US" sz="1000" dirty="0">
                <a:latin typeface="Comic Sans MS" panose="030F0702030302020204" pitchFamily="66" charset="0"/>
              </a:rPr>
              <a:t>   </a:t>
            </a:r>
          </a:p>
          <a:p>
            <a:pPr eaLnBrk="1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en-US" altLang="en-US" sz="2000" dirty="0">
                <a:latin typeface="Comic Sans MS" panose="030F0702030302020204" pitchFamily="66" charset="0"/>
              </a:rPr>
              <a:t>- </a:t>
            </a:r>
            <a:r>
              <a:rPr lang="en-US" altLang="en-US" sz="2000" dirty="0" err="1">
                <a:latin typeface="Comic Sans MS" panose="030F0702030302020204" pitchFamily="66" charset="0"/>
              </a:rPr>
              <a:t>a.lacrimalis</a:t>
            </a:r>
            <a:r>
              <a:rPr lang="en-US" altLang="en-US" sz="1800" dirty="0">
                <a:latin typeface="Comic Sans MS" panose="030F0702030302020204" pitchFamily="66" charset="0"/>
              </a:rPr>
              <a:t/>
            </a:r>
            <a:br>
              <a:rPr lang="en-US" altLang="en-US" sz="1800" dirty="0">
                <a:latin typeface="Comic Sans MS" panose="030F0702030302020204" pitchFamily="66" charset="0"/>
              </a:rPr>
            </a:br>
            <a:r>
              <a:rPr lang="en-US" altLang="en-US" sz="1800" dirty="0">
                <a:latin typeface="Comic Sans MS" panose="030F0702030302020204" pitchFamily="66" charset="0"/>
              </a:rPr>
              <a:t/>
            </a:r>
            <a:br>
              <a:rPr lang="en-US" altLang="en-US" sz="1800" dirty="0">
                <a:latin typeface="Comic Sans MS" panose="030F0702030302020204" pitchFamily="66" charset="0"/>
              </a:rPr>
            </a:br>
            <a:r>
              <a:rPr lang="en-GB" altLang="en-US" sz="2000" b="1" dirty="0" smtClean="0">
                <a:latin typeface="Comic Sans MS" panose="030F0702030302020204" pitchFamily="66" charset="0"/>
              </a:rPr>
              <a:t>Veins</a:t>
            </a:r>
            <a:r>
              <a:rPr lang="en-US" altLang="en-US" sz="2000" b="1" dirty="0" smtClean="0">
                <a:latin typeface="Comic Sans MS" panose="030F0702030302020204" pitchFamily="66" charset="0"/>
              </a:rPr>
              <a:t> </a:t>
            </a:r>
            <a:r>
              <a:rPr lang="en-US" altLang="en-US" sz="2000" b="1" dirty="0">
                <a:latin typeface="Comic Sans MS" panose="030F0702030302020204" pitchFamily="66" charset="0"/>
              </a:rPr>
              <a:t>– </a:t>
            </a:r>
            <a:r>
              <a:rPr lang="en-GB" altLang="en-US" sz="2000" b="1" dirty="0" smtClean="0">
                <a:latin typeface="Comic Sans MS" panose="030F0702030302020204" pitchFamily="66" charset="0"/>
              </a:rPr>
              <a:t>drain into</a:t>
            </a:r>
            <a:r>
              <a:rPr lang="en-US" altLang="en-US" sz="2000" b="1" dirty="0" smtClean="0">
                <a:latin typeface="Comic Sans MS" panose="030F0702030302020204" pitchFamily="66" charset="0"/>
              </a:rPr>
              <a:t>:</a:t>
            </a:r>
            <a:r>
              <a:rPr lang="en-US" altLang="en-US" sz="1800" dirty="0">
                <a:latin typeface="Comic Sans MS" panose="030F0702030302020204" pitchFamily="66" charset="0"/>
              </a:rPr>
              <a:t/>
            </a:r>
            <a:br>
              <a:rPr lang="en-US" altLang="en-US" sz="1800" dirty="0">
                <a:latin typeface="Comic Sans MS" panose="030F0702030302020204" pitchFamily="66" charset="0"/>
              </a:rPr>
            </a:br>
            <a:r>
              <a:rPr lang="en-US" altLang="en-US" sz="1800" dirty="0">
                <a:latin typeface="Comic Sans MS" panose="030F0702030302020204" pitchFamily="66" charset="0"/>
              </a:rPr>
              <a:t>- v. </a:t>
            </a:r>
            <a:r>
              <a:rPr lang="en-US" altLang="en-US" sz="1800" dirty="0" err="1">
                <a:latin typeface="Comic Sans MS" panose="030F0702030302020204" pitchFamily="66" charset="0"/>
              </a:rPr>
              <a:t>ophtalmicae</a:t>
            </a:r>
            <a:r>
              <a:rPr lang="en-US" altLang="en-US" sz="1800" dirty="0">
                <a:latin typeface="Comic Sans MS" panose="030F0702030302020204" pitchFamily="66" charset="0"/>
              </a:rPr>
              <a:t> superior</a:t>
            </a:r>
          </a:p>
          <a:p>
            <a:pPr eaLnBrk="1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Char char="-"/>
            </a:pPr>
            <a:endParaRPr lang="en-US" altLang="en-US" sz="1800" dirty="0">
              <a:latin typeface="Comic Sans MS" panose="030F0702030302020204" pitchFamily="66" charset="0"/>
            </a:endParaRPr>
          </a:p>
          <a:p>
            <a:pPr eaLnBrk="1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en-GB" altLang="en-US" sz="2000" b="1" dirty="0" err="1" smtClean="0">
                <a:latin typeface="Comic Sans MS" panose="030F0702030302020204" pitchFamily="66" charset="0"/>
              </a:rPr>
              <a:t>Lymphatics</a:t>
            </a:r>
            <a:r>
              <a:rPr lang="en-GB" altLang="en-US" sz="2000" b="1" dirty="0" smtClean="0">
                <a:latin typeface="Comic Sans MS" panose="030F0702030302020204" pitchFamily="66" charset="0"/>
              </a:rPr>
              <a:t> drain into</a:t>
            </a:r>
            <a:r>
              <a:rPr lang="en-US" altLang="en-US" sz="1800" dirty="0">
                <a:latin typeface="Comic Sans MS" panose="030F0702030302020204" pitchFamily="66" charset="0"/>
              </a:rPr>
              <a:t/>
            </a:r>
            <a:br>
              <a:rPr lang="en-US" altLang="en-US" sz="1800" dirty="0">
                <a:latin typeface="Comic Sans MS" panose="030F0702030302020204" pitchFamily="66" charset="0"/>
              </a:rPr>
            </a:br>
            <a:r>
              <a:rPr lang="en-US" altLang="en-US" sz="1800" dirty="0">
                <a:latin typeface="Comic Sans MS" panose="030F0702030302020204" pitchFamily="66" charset="0"/>
              </a:rPr>
              <a:t>- </a:t>
            </a:r>
            <a:r>
              <a:rPr lang="en-US" altLang="en-US" sz="1800" dirty="0" err="1">
                <a:latin typeface="Comic Sans MS" panose="030F0702030302020204" pitchFamily="66" charset="0"/>
              </a:rPr>
              <a:t>nodi</a:t>
            </a:r>
            <a:r>
              <a:rPr lang="en-US" altLang="en-US" sz="1800" dirty="0">
                <a:latin typeface="Comic Sans MS" panose="030F0702030302020204" pitchFamily="66" charset="0"/>
              </a:rPr>
              <a:t> </a:t>
            </a:r>
            <a:r>
              <a:rPr lang="en-US" altLang="en-US" sz="1800" dirty="0" err="1">
                <a:latin typeface="Comic Sans MS" panose="030F0702030302020204" pitchFamily="66" charset="0"/>
              </a:rPr>
              <a:t>lymphoidei</a:t>
            </a:r>
            <a:r>
              <a:rPr lang="en-US" altLang="en-US" sz="1800" dirty="0">
                <a:latin typeface="Comic Sans MS" panose="030F0702030302020204" pitchFamily="66" charset="0"/>
              </a:rPr>
              <a:t> </a:t>
            </a:r>
            <a:r>
              <a:rPr lang="en-US" altLang="en-US" sz="1800" dirty="0" err="1">
                <a:latin typeface="Comic Sans MS" panose="030F0702030302020204" pitchFamily="66" charset="0"/>
              </a:rPr>
              <a:t>parotidei</a:t>
            </a:r>
            <a:endParaRPr lang="en-US" altLang="en-US" sz="1800" dirty="0">
              <a:latin typeface="Comic Sans MS" panose="030F0702030302020204" pitchFamily="66" charset="0"/>
            </a:endParaRPr>
          </a:p>
        </p:txBody>
      </p:sp>
      <p:sp>
        <p:nvSpPr>
          <p:cNvPr id="80901" name="Rectangle 6"/>
          <p:cNvSpPr>
            <a:spLocks noChangeArrowheads="1"/>
          </p:cNvSpPr>
          <p:nvPr/>
        </p:nvSpPr>
        <p:spPr bwMode="auto">
          <a:xfrm>
            <a:off x="285750" y="4286250"/>
            <a:ext cx="8750300" cy="2492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25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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ts val="250"/>
              </a:spcBef>
              <a:buClr>
                <a:schemeClr val="accent1"/>
              </a:buClr>
              <a:buSzPct val="100000"/>
              <a:buFont typeface="Wingdings 2" panose="05020102010507070707" pitchFamily="18" charset="2"/>
              <a:buChar char="◦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ts val="250"/>
              </a:spcBef>
              <a:buClr>
                <a:srgbClr val="AAE9AA"/>
              </a:buClr>
              <a:buSzPct val="100000"/>
              <a:buFont typeface="Wingdings 2" panose="05020102010507070707" pitchFamily="18" charset="2"/>
              <a:buChar char=""/>
              <a:defRPr sz="22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ts val="225"/>
              </a:spcBef>
              <a:buClr>
                <a:srgbClr val="AAE9AA"/>
              </a:buClr>
              <a:buSzPct val="112000"/>
              <a:buFont typeface="Wingdings 2" panose="05020102010507070707" pitchFamily="18" charset="2"/>
              <a:buChar char="◦"/>
              <a:defRPr sz="19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ts val="250"/>
              </a:spcBef>
              <a:buClr>
                <a:srgbClr val="BFF0FE"/>
              </a:buClr>
              <a:buSzPct val="100000"/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BFF0FE"/>
              </a:buClr>
              <a:buSzPct val="100000"/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BFF0FE"/>
              </a:buClr>
              <a:buSzPct val="100000"/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BFF0FE"/>
              </a:buClr>
              <a:buSzPct val="100000"/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BFF0FE"/>
              </a:buClr>
              <a:buSzPct val="100000"/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en-GB" altLang="en-US" sz="2000" b="1" dirty="0" err="1" smtClean="0">
                <a:latin typeface="Comic Sans MS" panose="030F0702030302020204" pitchFamily="66" charset="0"/>
              </a:rPr>
              <a:t>Inervation</a:t>
            </a:r>
            <a:r>
              <a:rPr lang="en-US" altLang="en-US" sz="2000" b="1" dirty="0" smtClean="0">
                <a:latin typeface="Comic Sans MS" panose="030F0702030302020204" pitchFamily="66" charset="0"/>
              </a:rPr>
              <a:t>:</a:t>
            </a:r>
            <a:endParaRPr lang="en-US" altLang="en-US" sz="2000" b="1" dirty="0">
              <a:latin typeface="Comic Sans MS" panose="030F0702030302020204" pitchFamily="66" charset="0"/>
            </a:endParaRPr>
          </a:p>
          <a:p>
            <a:pPr eaLnBrk="1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endParaRPr lang="en-US" altLang="en-US" sz="1000" b="1" dirty="0">
              <a:latin typeface="Comic Sans MS" panose="030F0702030302020204" pitchFamily="66" charset="0"/>
            </a:endParaRPr>
          </a:p>
          <a:p>
            <a:pPr eaLnBrk="1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en-GB" altLang="en-US" sz="1800" b="1" dirty="0" smtClean="0">
                <a:latin typeface="Comic Sans MS" panose="030F0702030302020204" pitchFamily="66" charset="0"/>
              </a:rPr>
              <a:t>Sensitive nerves</a:t>
            </a:r>
            <a:r>
              <a:rPr lang="en-US" altLang="en-US" sz="1800" b="1" dirty="0" smtClean="0">
                <a:latin typeface="Comic Sans MS" panose="030F0702030302020204" pitchFamily="66" charset="0"/>
              </a:rPr>
              <a:t>:</a:t>
            </a:r>
            <a:endParaRPr lang="en-US" altLang="en-US" sz="1800" b="1" dirty="0">
              <a:latin typeface="Comic Sans MS" panose="030F0702030302020204" pitchFamily="66" charset="0"/>
            </a:endParaRPr>
          </a:p>
          <a:p>
            <a:pPr eaLnBrk="1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Char char="-"/>
            </a:pPr>
            <a:r>
              <a:rPr lang="en-US" altLang="en-US" sz="1800" dirty="0">
                <a:latin typeface="Comic Sans MS" panose="030F0702030302020204" pitchFamily="66" charset="0"/>
              </a:rPr>
              <a:t> n. </a:t>
            </a:r>
            <a:r>
              <a:rPr lang="en-US" altLang="en-US" sz="1800" dirty="0" err="1">
                <a:latin typeface="Comic Sans MS" panose="030F0702030302020204" pitchFamily="66" charset="0"/>
              </a:rPr>
              <a:t>lacrimalis</a:t>
            </a:r>
            <a:r>
              <a:rPr lang="en-US" altLang="en-US" sz="1800" dirty="0">
                <a:latin typeface="Comic Sans MS" panose="030F0702030302020204" pitchFamily="66" charset="0"/>
              </a:rPr>
              <a:t/>
            </a:r>
            <a:br>
              <a:rPr lang="en-US" altLang="en-US" sz="1800" dirty="0">
                <a:latin typeface="Comic Sans MS" panose="030F0702030302020204" pitchFamily="66" charset="0"/>
              </a:rPr>
            </a:br>
            <a:r>
              <a:rPr lang="en-GB" altLang="en-US" sz="1800" b="1" dirty="0" smtClean="0">
                <a:latin typeface="Comic Sans MS" panose="030F0702030302020204" pitchFamily="66" charset="0"/>
              </a:rPr>
              <a:t>Secretory, parasympathetic nerves</a:t>
            </a:r>
            <a:r>
              <a:rPr lang="en-US" altLang="en-US" sz="1800" b="1" dirty="0" smtClean="0">
                <a:latin typeface="Comic Sans MS" panose="030F0702030302020204" pitchFamily="66" charset="0"/>
              </a:rPr>
              <a:t>:</a:t>
            </a:r>
            <a:r>
              <a:rPr lang="en-US" altLang="en-US" sz="1800" b="1" dirty="0">
                <a:latin typeface="Comic Sans MS" panose="030F0702030302020204" pitchFamily="66" charset="0"/>
              </a:rPr>
              <a:t/>
            </a:r>
            <a:br>
              <a:rPr lang="en-US" altLang="en-US" sz="1800" b="1" dirty="0">
                <a:latin typeface="Comic Sans MS" panose="030F0702030302020204" pitchFamily="66" charset="0"/>
              </a:rPr>
            </a:br>
            <a:r>
              <a:rPr lang="en-US" altLang="en-US" sz="1800" dirty="0">
                <a:latin typeface="Comic Sans MS" panose="030F0702030302020204" pitchFamily="66" charset="0"/>
              </a:rPr>
              <a:t>- </a:t>
            </a:r>
            <a:r>
              <a:rPr lang="en-US" altLang="en-US" sz="1800" dirty="0" smtClean="0">
                <a:latin typeface="Comic Sans MS" panose="030F0702030302020204" pitchFamily="66" charset="0"/>
              </a:rPr>
              <a:t>n</a:t>
            </a:r>
            <a:r>
              <a:rPr lang="en-US" altLang="en-US" sz="1800" dirty="0">
                <a:latin typeface="Comic Sans MS" panose="030F0702030302020204" pitchFamily="66" charset="0"/>
              </a:rPr>
              <a:t>. </a:t>
            </a:r>
            <a:r>
              <a:rPr lang="en-US" altLang="en-US" sz="1800" dirty="0" err="1">
                <a:latin typeface="Comic Sans MS" panose="030F0702030302020204" pitchFamily="66" charset="0"/>
              </a:rPr>
              <a:t>petrosus</a:t>
            </a:r>
            <a:r>
              <a:rPr lang="en-US" altLang="en-US" sz="1800" dirty="0">
                <a:latin typeface="Comic Sans MS" panose="030F0702030302020204" pitchFamily="66" charset="0"/>
              </a:rPr>
              <a:t> major (n. </a:t>
            </a:r>
            <a:r>
              <a:rPr lang="en-US" altLang="en-US" sz="1800" dirty="0" err="1">
                <a:latin typeface="Comic Sans MS" panose="030F0702030302020204" pitchFamily="66" charset="0"/>
              </a:rPr>
              <a:t>facialis</a:t>
            </a:r>
            <a:r>
              <a:rPr lang="en-US" altLang="en-US" sz="1800" dirty="0">
                <a:latin typeface="Comic Sans MS" panose="030F0702030302020204" pitchFamily="66" charset="0"/>
              </a:rPr>
              <a:t>), </a:t>
            </a:r>
            <a:r>
              <a:rPr lang="en-GB" altLang="en-US" sz="1800" dirty="0">
                <a:latin typeface="Comic Sans MS" panose="030F0702030302020204" pitchFamily="66" charset="0"/>
              </a:rPr>
              <a:t>which is the </a:t>
            </a:r>
            <a:r>
              <a:rPr lang="en-GB" altLang="en-US" sz="1800" dirty="0" smtClean="0">
                <a:latin typeface="Comic Sans MS" panose="030F0702030302020204" pitchFamily="66" charset="0"/>
              </a:rPr>
              <a:t>supplying </a:t>
            </a:r>
            <a:r>
              <a:rPr lang="en-GB" altLang="en-US" sz="1800" dirty="0">
                <a:latin typeface="Comic Sans MS" panose="030F0702030302020204" pitchFamily="66" charset="0"/>
              </a:rPr>
              <a:t>parasympathetic </a:t>
            </a:r>
            <a:r>
              <a:rPr lang="en-GB" altLang="en-US" sz="1800" dirty="0" smtClean="0">
                <a:latin typeface="Comic Sans MS" panose="030F0702030302020204" pitchFamily="66" charset="0"/>
              </a:rPr>
              <a:t>nerve to</a:t>
            </a:r>
            <a:r>
              <a:rPr lang="sr-Cyrl-CS" altLang="en-US" sz="1800" dirty="0" smtClean="0">
                <a:latin typeface="Comic Sans MS" panose="030F0702030302020204" pitchFamily="66" charset="0"/>
              </a:rPr>
              <a:t> </a:t>
            </a:r>
            <a:r>
              <a:rPr lang="en-US" altLang="en-US" sz="1800" dirty="0">
                <a:latin typeface="Comic Sans MS" panose="030F0702030302020204" pitchFamily="66" charset="0"/>
              </a:rPr>
              <a:t>ganglion </a:t>
            </a:r>
            <a:r>
              <a:rPr lang="en-US" altLang="en-US" sz="1800" dirty="0" err="1" smtClean="0">
                <a:latin typeface="Comic Sans MS" panose="030F0702030302020204" pitchFamily="66" charset="0"/>
              </a:rPr>
              <a:t>pterygopalatinum</a:t>
            </a:r>
            <a:r>
              <a:rPr lang="en-US" altLang="en-US" sz="1800" dirty="0" smtClean="0">
                <a:latin typeface="Comic Sans MS" panose="030F0702030302020204" pitchFamily="66" charset="0"/>
              </a:rPr>
              <a:t>; </a:t>
            </a:r>
            <a:r>
              <a:rPr lang="en-GB" altLang="en-US" sz="1800" dirty="0" smtClean="0">
                <a:latin typeface="Comic Sans MS" panose="030F0702030302020204" pitchFamily="66" charset="0"/>
              </a:rPr>
              <a:t>from this ganglion, parasympathetic stimuli travels by</a:t>
            </a:r>
            <a:r>
              <a:rPr lang="en-US" altLang="en-US" sz="1800" dirty="0" smtClean="0">
                <a:latin typeface="Comic Sans MS" panose="030F0702030302020204" pitchFamily="66" charset="0"/>
              </a:rPr>
              <a:t> </a:t>
            </a:r>
            <a:r>
              <a:rPr lang="en-US" altLang="en-US" sz="1800" dirty="0">
                <a:latin typeface="Comic Sans MS" panose="030F0702030302020204" pitchFamily="66" charset="0"/>
              </a:rPr>
              <a:t>n. </a:t>
            </a:r>
            <a:r>
              <a:rPr lang="en-US" altLang="en-US" sz="1800" dirty="0" err="1" smtClean="0">
                <a:latin typeface="Comic Sans MS" panose="030F0702030302020204" pitchFamily="66" charset="0"/>
              </a:rPr>
              <a:t>zygomaticus</a:t>
            </a:r>
            <a:r>
              <a:rPr lang="en-US" altLang="en-US" sz="1800" dirty="0">
                <a:latin typeface="Comic Sans MS" panose="030F0702030302020204" pitchFamily="66" charset="0"/>
              </a:rPr>
              <a:t> </a:t>
            </a:r>
            <a:r>
              <a:rPr lang="en-US" altLang="en-US" sz="1800" dirty="0" smtClean="0">
                <a:latin typeface="Comic Sans MS" panose="030F0702030302020204" pitchFamily="66" charset="0"/>
              </a:rPr>
              <a:t>(branch of maxillary nerve), </a:t>
            </a:r>
            <a:r>
              <a:rPr lang="en-GB" altLang="en-US" sz="1800" dirty="0" smtClean="0">
                <a:latin typeface="Comic Sans MS" panose="030F0702030302020204" pitchFamily="66" charset="0"/>
              </a:rPr>
              <a:t>which sends communicating branch to the </a:t>
            </a:r>
            <a:r>
              <a:rPr lang="en-US" altLang="en-US" sz="1800" dirty="0" smtClean="0">
                <a:latin typeface="Comic Sans MS" panose="030F0702030302020204" pitchFamily="66" charset="0"/>
              </a:rPr>
              <a:t>n</a:t>
            </a:r>
            <a:r>
              <a:rPr lang="en-US" altLang="en-US" sz="1800" dirty="0">
                <a:latin typeface="Comic Sans MS" panose="030F0702030302020204" pitchFamily="66" charset="0"/>
              </a:rPr>
              <a:t>. </a:t>
            </a:r>
            <a:r>
              <a:rPr lang="en-US" altLang="en-US" sz="1800" dirty="0" err="1" smtClean="0">
                <a:latin typeface="Comic Sans MS" panose="030F0702030302020204" pitchFamily="66" charset="0"/>
              </a:rPr>
              <a:t>lacrimalis</a:t>
            </a:r>
            <a:r>
              <a:rPr lang="en-US" altLang="en-US" sz="1800" dirty="0" smtClean="0">
                <a:latin typeface="Comic Sans MS" panose="030F0702030302020204" pitchFamily="66" charset="0"/>
              </a:rPr>
              <a:t> which </a:t>
            </a:r>
            <a:r>
              <a:rPr lang="en-US" altLang="en-US" sz="1800" dirty="0" err="1" smtClean="0">
                <a:latin typeface="Comic Sans MS" panose="030F0702030302020204" pitchFamily="66" charset="0"/>
              </a:rPr>
              <a:t>birings</a:t>
            </a:r>
            <a:r>
              <a:rPr lang="en-US" altLang="en-US" sz="1800" dirty="0" smtClean="0">
                <a:latin typeface="Comic Sans MS" panose="030F0702030302020204" pitchFamily="66" charset="0"/>
              </a:rPr>
              <a:t> PSY stimuli to lacrimal gland</a:t>
            </a:r>
            <a:endParaRPr lang="en-US" altLang="en-US" sz="1800" dirty="0">
              <a:latin typeface="Comic Sans MS" panose="030F0702030302020204" pitchFamily="66" charset="0"/>
            </a:endParaRPr>
          </a:p>
        </p:txBody>
      </p:sp>
      <p:pic>
        <p:nvPicPr>
          <p:cNvPr id="80902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268" t="24203" r="7138" b="6345"/>
          <a:stretch>
            <a:fillRect/>
          </a:stretch>
        </p:blipFill>
        <p:spPr bwMode="auto">
          <a:xfrm>
            <a:off x="3286125" y="1071563"/>
            <a:ext cx="5572125" cy="412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0721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2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69" t="7187" r="37685" b="37549"/>
          <a:stretch>
            <a:fillRect/>
          </a:stretch>
        </p:blipFill>
        <p:spPr bwMode="auto">
          <a:xfrm>
            <a:off x="4714875" y="2214563"/>
            <a:ext cx="4084638" cy="3233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0899" name="Rectangle 1"/>
          <p:cNvSpPr>
            <a:spLocks noChangeArrowheads="1"/>
          </p:cNvSpPr>
          <p:nvPr/>
        </p:nvSpPr>
        <p:spPr bwMode="auto">
          <a:xfrm>
            <a:off x="500062" y="116632"/>
            <a:ext cx="82867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GB" altLang="en-US" sz="3200" b="1" dirty="0" smtClean="0">
                <a:solidFill>
                  <a:srgbClr val="9D323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anose="030F0702030302020204" pitchFamily="66" charset="0"/>
              </a:rPr>
              <a:t>Drainage structures of tears </a:t>
            </a:r>
            <a:endParaRPr lang="en-US" altLang="en-US" sz="3200" b="1" dirty="0" smtClean="0">
              <a:solidFill>
                <a:srgbClr val="9D323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81924" name="Rectangle 9"/>
          <p:cNvSpPr>
            <a:spLocks noChangeArrowheads="1"/>
          </p:cNvSpPr>
          <p:nvPr/>
        </p:nvSpPr>
        <p:spPr bwMode="auto">
          <a:xfrm>
            <a:off x="285749" y="548680"/>
            <a:ext cx="8715375" cy="60324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25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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ts val="250"/>
              </a:spcBef>
              <a:buClr>
                <a:schemeClr val="accent1"/>
              </a:buClr>
              <a:buSzPct val="100000"/>
              <a:buFont typeface="Wingdings 2" panose="05020102010507070707" pitchFamily="18" charset="2"/>
              <a:buChar char="◦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ts val="250"/>
              </a:spcBef>
              <a:buClr>
                <a:srgbClr val="AAE9AA"/>
              </a:buClr>
              <a:buSzPct val="100000"/>
              <a:buFont typeface="Wingdings 2" panose="05020102010507070707" pitchFamily="18" charset="2"/>
              <a:buChar char=""/>
              <a:defRPr sz="22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ts val="225"/>
              </a:spcBef>
              <a:buClr>
                <a:srgbClr val="AAE9AA"/>
              </a:buClr>
              <a:buSzPct val="112000"/>
              <a:buFont typeface="Wingdings 2" panose="05020102010507070707" pitchFamily="18" charset="2"/>
              <a:buChar char="◦"/>
              <a:defRPr sz="19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ts val="250"/>
              </a:spcBef>
              <a:buClr>
                <a:srgbClr val="BFF0FE"/>
              </a:buClr>
              <a:buSzPct val="100000"/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BFF0FE"/>
              </a:buClr>
              <a:buSzPct val="100000"/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BFF0FE"/>
              </a:buClr>
              <a:buSzPct val="100000"/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BFF0FE"/>
              </a:buClr>
              <a:buSzPct val="100000"/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BFF0FE"/>
              </a:buClr>
              <a:buSzPct val="100000"/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en-US" altLang="en-US" sz="1000" dirty="0">
                <a:latin typeface="Comic Sans MS" panose="030F0702030302020204" pitchFamily="66" charset="0"/>
              </a:rPr>
              <a:t/>
            </a:r>
            <a:br>
              <a:rPr lang="en-US" altLang="en-US" sz="1000" dirty="0">
                <a:latin typeface="Comic Sans MS" panose="030F0702030302020204" pitchFamily="66" charset="0"/>
              </a:rPr>
            </a:br>
            <a:r>
              <a:rPr lang="en-US" altLang="en-US" sz="2000" dirty="0"/>
              <a:t> </a:t>
            </a:r>
            <a:r>
              <a:rPr lang="en-GB" altLang="en-US" sz="2000" b="1" dirty="0" smtClean="0">
                <a:latin typeface="Comic Sans MS" panose="030F0702030302020204" pitchFamily="66" charset="0"/>
              </a:rPr>
              <a:t>Drain tears from </a:t>
            </a:r>
            <a:r>
              <a:rPr lang="en-GB" altLang="en-US" sz="2000" b="1" dirty="0" err="1" smtClean="0">
                <a:latin typeface="Comic Sans MS" panose="030F0702030302020204" pitchFamily="66" charset="0"/>
              </a:rPr>
              <a:t>conjunctival</a:t>
            </a:r>
            <a:r>
              <a:rPr lang="en-GB" altLang="en-US" sz="2000" b="1" dirty="0" smtClean="0">
                <a:latin typeface="Comic Sans MS" panose="030F0702030302020204" pitchFamily="66" charset="0"/>
              </a:rPr>
              <a:t> sac </a:t>
            </a:r>
            <a:r>
              <a:rPr lang="en-US" altLang="en-US" sz="2000" b="1" dirty="0" smtClean="0">
                <a:latin typeface="Comic Sans MS" panose="030F0702030302020204" pitchFamily="66" charset="0"/>
              </a:rPr>
              <a:t>(</a:t>
            </a:r>
            <a:r>
              <a:rPr lang="en-US" altLang="en-US" sz="2000" b="1" dirty="0" err="1" smtClean="0">
                <a:latin typeface="Comic Sans MS" panose="030F0702030302020204" pitchFamily="66" charset="0"/>
              </a:rPr>
              <a:t>saccus</a:t>
            </a:r>
            <a:r>
              <a:rPr lang="en-US" altLang="en-US" sz="2000" b="1" dirty="0" smtClean="0">
                <a:latin typeface="Comic Sans MS" panose="030F0702030302020204" pitchFamily="66" charset="0"/>
              </a:rPr>
              <a:t> </a:t>
            </a:r>
            <a:r>
              <a:rPr lang="en-US" altLang="en-US" sz="2000" b="1" dirty="0" err="1">
                <a:latin typeface="Comic Sans MS" panose="030F0702030302020204" pitchFamily="66" charset="0"/>
              </a:rPr>
              <a:t>lacrimalis</a:t>
            </a:r>
            <a:r>
              <a:rPr lang="en-US" altLang="en-US" sz="2000" b="1" dirty="0">
                <a:latin typeface="Comic Sans MS" panose="030F0702030302020204" pitchFamily="66" charset="0"/>
              </a:rPr>
              <a:t>) </a:t>
            </a:r>
            <a:br>
              <a:rPr lang="en-US" altLang="en-US" sz="2000" b="1" dirty="0">
                <a:latin typeface="Comic Sans MS" panose="030F0702030302020204" pitchFamily="66" charset="0"/>
              </a:rPr>
            </a:br>
            <a:r>
              <a:rPr lang="en-US" altLang="en-US" sz="2000" b="1" dirty="0">
                <a:latin typeface="Comic Sans MS" panose="030F0702030302020204" pitchFamily="66" charset="0"/>
              </a:rPr>
              <a:t> </a:t>
            </a:r>
            <a:r>
              <a:rPr lang="en-GB" sz="2000" b="1" dirty="0">
                <a:latin typeface="Comic Sans MS" panose="030F0702030302020204" pitchFamily="66" charset="0"/>
              </a:rPr>
              <a:t>into the inferior meatus of the nasal </a:t>
            </a:r>
            <a:r>
              <a:rPr lang="en-GB" sz="2000" b="1" dirty="0" smtClean="0">
                <a:latin typeface="Comic Sans MS" panose="030F0702030302020204" pitchFamily="66" charset="0"/>
              </a:rPr>
              <a:t>cavity </a:t>
            </a:r>
            <a:r>
              <a:rPr lang="en-US" altLang="en-US" sz="2000" b="1" dirty="0" smtClean="0">
                <a:latin typeface="Comic Sans MS" panose="030F0702030302020204" pitchFamily="66" charset="0"/>
              </a:rPr>
              <a:t>(meatus </a:t>
            </a:r>
            <a:r>
              <a:rPr lang="en-US" altLang="en-US" sz="2000" b="1" dirty="0" err="1">
                <a:latin typeface="Comic Sans MS" panose="030F0702030302020204" pitchFamily="66" charset="0"/>
              </a:rPr>
              <a:t>nasi</a:t>
            </a:r>
            <a:r>
              <a:rPr lang="en-US" altLang="en-US" sz="2000" b="1" dirty="0">
                <a:latin typeface="Comic Sans MS" panose="030F0702030302020204" pitchFamily="66" charset="0"/>
              </a:rPr>
              <a:t> inferior)</a:t>
            </a:r>
            <a:br>
              <a:rPr lang="en-US" altLang="en-US" sz="2000" b="1" dirty="0">
                <a:latin typeface="Comic Sans MS" panose="030F0702030302020204" pitchFamily="66" charset="0"/>
              </a:rPr>
            </a:br>
            <a:r>
              <a:rPr lang="en-US" altLang="en-US" sz="1000" b="1" dirty="0">
                <a:latin typeface="Comic Sans MS" panose="030F0702030302020204" pitchFamily="66" charset="0"/>
              </a:rPr>
              <a:t/>
            </a:r>
            <a:br>
              <a:rPr lang="en-US" altLang="en-US" sz="1000" b="1" dirty="0">
                <a:latin typeface="Comic Sans MS" panose="030F0702030302020204" pitchFamily="66" charset="0"/>
              </a:rPr>
            </a:br>
            <a:r>
              <a:rPr lang="en-US" altLang="en-US" sz="2000" b="1" dirty="0">
                <a:latin typeface="Comic Sans MS" panose="030F0702030302020204" pitchFamily="66" charset="0"/>
              </a:rPr>
              <a:t>- </a:t>
            </a:r>
            <a:r>
              <a:rPr lang="en-GB" sz="2000" b="1" dirty="0">
                <a:latin typeface="Comic Sans MS" panose="030F0702030302020204" pitchFamily="66" charset="0"/>
              </a:rPr>
              <a:t>After secretion, lacrimal fluid circulates across the eye, and accumulates in the lacrimal lake – located in the medial canthus of the eye</a:t>
            </a:r>
            <a:r>
              <a:rPr lang="en-GB" sz="2000" b="1" dirty="0" smtClean="0">
                <a:latin typeface="Comic Sans MS" panose="030F0702030302020204" pitchFamily="66" charset="0"/>
              </a:rPr>
              <a:t>.</a:t>
            </a:r>
          </a:p>
          <a:p>
            <a:pPr eaLnBrk="1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en-US" altLang="en-US" sz="2000" b="1" dirty="0">
                <a:latin typeface="Comic Sans MS" panose="030F0702030302020204" pitchFamily="66" charset="0"/>
              </a:rPr>
              <a:t/>
            </a:r>
            <a:br>
              <a:rPr lang="en-US" altLang="en-US" sz="2000" b="1" dirty="0">
                <a:latin typeface="Comic Sans MS" panose="030F0702030302020204" pitchFamily="66" charset="0"/>
              </a:rPr>
            </a:br>
            <a:r>
              <a:rPr lang="en-GB" altLang="en-US" sz="2000" b="1" dirty="0" smtClean="0">
                <a:latin typeface="Comic Sans MS" panose="030F0702030302020204" pitchFamily="66" charset="0"/>
              </a:rPr>
              <a:t>Lacrimal lake </a:t>
            </a:r>
            <a:r>
              <a:rPr lang="en-US" altLang="en-US" sz="2000" b="1" dirty="0" smtClean="0">
                <a:latin typeface="Comic Sans MS" panose="030F0702030302020204" pitchFamily="66" charset="0"/>
              </a:rPr>
              <a:t>(lacus </a:t>
            </a:r>
            <a:r>
              <a:rPr lang="en-US" altLang="en-US" sz="2000" b="1" dirty="0" err="1">
                <a:latin typeface="Comic Sans MS" panose="030F0702030302020204" pitchFamily="66" charset="0"/>
              </a:rPr>
              <a:t>lacrimalis</a:t>
            </a:r>
            <a:r>
              <a:rPr lang="en-US" altLang="en-US" sz="2000" b="1" dirty="0">
                <a:latin typeface="Comic Sans MS" panose="030F0702030302020204" pitchFamily="66" charset="0"/>
              </a:rPr>
              <a:t>)</a:t>
            </a:r>
            <a:r>
              <a:rPr lang="en-US" altLang="en-US" sz="2000" dirty="0">
                <a:latin typeface="Comic Sans MS" panose="030F0702030302020204" pitchFamily="66" charset="0"/>
              </a:rPr>
              <a:t/>
            </a:r>
            <a:br>
              <a:rPr lang="en-US" altLang="en-US" sz="2000" dirty="0">
                <a:latin typeface="Comic Sans MS" panose="030F0702030302020204" pitchFamily="66" charset="0"/>
              </a:rPr>
            </a:br>
            <a:endParaRPr lang="en-US" altLang="en-US" sz="1000" dirty="0">
              <a:latin typeface="Comic Sans MS" panose="030F0702030302020204" pitchFamily="66" charset="0"/>
            </a:endParaRPr>
          </a:p>
          <a:p>
            <a:pPr marL="285750" indent="-285750" eaLnBrk="1" hangingPunct="1">
              <a:spcBef>
                <a:spcPct val="0"/>
              </a:spcBef>
              <a:buClrTx/>
              <a:buSzTx/>
              <a:buFontTx/>
              <a:buChar char="-"/>
            </a:pPr>
            <a:r>
              <a:rPr lang="en-GB" sz="1800" dirty="0" smtClean="0">
                <a:latin typeface="Comic Sans MS" panose="030F0702030302020204" pitchFamily="66" charset="0"/>
              </a:rPr>
              <a:t>The</a:t>
            </a:r>
            <a:r>
              <a:rPr lang="en-GB" sz="1800" dirty="0">
                <a:latin typeface="Comic Sans MS" panose="030F0702030302020204" pitchFamily="66" charset="0"/>
              </a:rPr>
              <a:t> </a:t>
            </a:r>
            <a:r>
              <a:rPr lang="en-GB" sz="1800" b="1" dirty="0">
                <a:latin typeface="Comic Sans MS" panose="030F0702030302020204" pitchFamily="66" charset="0"/>
              </a:rPr>
              <a:t>lacrimal lake</a:t>
            </a:r>
            <a:r>
              <a:rPr lang="en-GB" sz="1800" dirty="0">
                <a:latin typeface="Comic Sans MS" panose="030F0702030302020204" pitchFamily="66" charset="0"/>
              </a:rPr>
              <a:t> is the pool of tears </a:t>
            </a:r>
            <a:r>
              <a:rPr lang="en-GB" sz="1800" dirty="0" smtClean="0">
                <a:latin typeface="Comic Sans MS" panose="030F0702030302020204" pitchFamily="66" charset="0"/>
              </a:rPr>
              <a:t/>
            </a:r>
            <a:br>
              <a:rPr lang="en-GB" sz="1800" dirty="0" smtClean="0">
                <a:latin typeface="Comic Sans MS" panose="030F0702030302020204" pitchFamily="66" charset="0"/>
              </a:rPr>
            </a:br>
            <a:r>
              <a:rPr lang="en-GB" sz="1800" dirty="0" smtClean="0">
                <a:latin typeface="Comic Sans MS" panose="030F0702030302020204" pitchFamily="66" charset="0"/>
              </a:rPr>
              <a:t>   in the medial corner of the eye</a:t>
            </a:r>
            <a:r>
              <a:rPr lang="en-US" altLang="en-US" sz="1800" dirty="0">
                <a:latin typeface="Comic Sans MS" panose="030F0702030302020204" pitchFamily="66" charset="0"/>
              </a:rPr>
              <a:t/>
            </a:r>
            <a:br>
              <a:rPr lang="en-US" altLang="en-US" sz="1800" dirty="0">
                <a:latin typeface="Comic Sans MS" panose="030F0702030302020204" pitchFamily="66" charset="0"/>
              </a:rPr>
            </a:br>
            <a:r>
              <a:rPr lang="en-US" altLang="en-US" sz="1800" dirty="0">
                <a:latin typeface="Comic Sans MS" panose="030F0702030302020204" pitchFamily="66" charset="0"/>
              </a:rPr>
              <a:t>  </a:t>
            </a:r>
            <a:r>
              <a:rPr lang="en-GB" altLang="en-US" sz="1800" u="sng" dirty="0" smtClean="0">
                <a:latin typeface="Comic Sans MS" panose="030F0702030302020204" pitchFamily="66" charset="0"/>
              </a:rPr>
              <a:t>upper and lower border</a:t>
            </a:r>
            <a:r>
              <a:rPr lang="en-US" altLang="en-US" sz="1800" dirty="0" smtClean="0">
                <a:latin typeface="Comic Sans MS" panose="030F0702030302020204" pitchFamily="66" charset="0"/>
              </a:rPr>
              <a:t>:</a:t>
            </a:r>
            <a:r>
              <a:rPr lang="en-US" altLang="en-US" sz="1800" dirty="0">
                <a:latin typeface="Comic Sans MS" panose="030F0702030302020204" pitchFamily="66" charset="0"/>
              </a:rPr>
              <a:t/>
            </a:r>
            <a:br>
              <a:rPr lang="en-US" altLang="en-US" sz="1800" dirty="0">
                <a:latin typeface="Comic Sans MS" panose="030F0702030302020204" pitchFamily="66" charset="0"/>
              </a:rPr>
            </a:br>
            <a:r>
              <a:rPr lang="en-US" altLang="en-US" sz="1800" dirty="0">
                <a:latin typeface="Comic Sans MS" panose="030F0702030302020204" pitchFamily="66" charset="0"/>
              </a:rPr>
              <a:t>  </a:t>
            </a:r>
            <a:r>
              <a:rPr lang="en-GB" altLang="en-US" sz="1800" dirty="0" smtClean="0">
                <a:latin typeface="Comic Sans MS" panose="030F0702030302020204" pitchFamily="66" charset="0"/>
              </a:rPr>
              <a:t>medial part of eyelid margin</a:t>
            </a:r>
            <a:r>
              <a:rPr lang="en-US" altLang="en-US" sz="1800" dirty="0">
                <a:latin typeface="Comic Sans MS" panose="030F0702030302020204" pitchFamily="66" charset="0"/>
              </a:rPr>
              <a:t/>
            </a:r>
            <a:br>
              <a:rPr lang="en-US" altLang="en-US" sz="1800" dirty="0">
                <a:latin typeface="Comic Sans MS" panose="030F0702030302020204" pitchFamily="66" charset="0"/>
              </a:rPr>
            </a:br>
            <a:r>
              <a:rPr lang="en-US" altLang="en-US" sz="1800" dirty="0">
                <a:latin typeface="Comic Sans MS" panose="030F0702030302020204" pitchFamily="66" charset="0"/>
              </a:rPr>
              <a:t>  </a:t>
            </a:r>
            <a:r>
              <a:rPr lang="en-GB" altLang="en-US" sz="1800" u="sng" dirty="0" smtClean="0">
                <a:latin typeface="Comic Sans MS" panose="030F0702030302020204" pitchFamily="66" charset="0"/>
              </a:rPr>
              <a:t>lateral border</a:t>
            </a:r>
            <a:r>
              <a:rPr lang="en-US" altLang="en-US" sz="1800" u="sng" dirty="0" smtClean="0">
                <a:latin typeface="Comic Sans MS" panose="030F0702030302020204" pitchFamily="66" charset="0"/>
              </a:rPr>
              <a:t>:</a:t>
            </a:r>
            <a:r>
              <a:rPr lang="en-US" altLang="en-US" sz="1800" dirty="0">
                <a:latin typeface="Comic Sans MS" panose="030F0702030302020204" pitchFamily="66" charset="0"/>
              </a:rPr>
              <a:t/>
            </a:r>
            <a:br>
              <a:rPr lang="en-US" altLang="en-US" sz="1800" dirty="0">
                <a:latin typeface="Comic Sans MS" panose="030F0702030302020204" pitchFamily="66" charset="0"/>
              </a:rPr>
            </a:br>
            <a:r>
              <a:rPr lang="en-US" altLang="en-US" sz="1800" dirty="0">
                <a:latin typeface="Comic Sans MS" panose="030F0702030302020204" pitchFamily="66" charset="0"/>
              </a:rPr>
              <a:t>  </a:t>
            </a:r>
            <a:r>
              <a:rPr lang="en-US" altLang="en-US" sz="1800" dirty="0" err="1">
                <a:latin typeface="Comic Sans MS" panose="030F0702030302020204" pitchFamily="66" charset="0"/>
              </a:rPr>
              <a:t>plica</a:t>
            </a:r>
            <a:r>
              <a:rPr lang="en-US" altLang="en-US" sz="1800" dirty="0">
                <a:latin typeface="Comic Sans MS" panose="030F0702030302020204" pitchFamily="66" charset="0"/>
              </a:rPr>
              <a:t> </a:t>
            </a:r>
            <a:r>
              <a:rPr lang="en-US" altLang="en-US" sz="1800" dirty="0" err="1">
                <a:latin typeface="Comic Sans MS" panose="030F0702030302020204" pitchFamily="66" charset="0"/>
              </a:rPr>
              <a:t>semilunaris</a:t>
            </a:r>
            <a:r>
              <a:rPr lang="en-US" altLang="en-US" sz="1800" dirty="0">
                <a:latin typeface="Comic Sans MS" panose="030F0702030302020204" pitchFamily="66" charset="0"/>
              </a:rPr>
              <a:t> </a:t>
            </a:r>
            <a:r>
              <a:rPr lang="en-US" altLang="en-US" sz="1800" dirty="0" smtClean="0">
                <a:latin typeface="Comic Sans MS" panose="030F0702030302020204" pitchFamily="66" charset="0"/>
              </a:rPr>
              <a:t>conjunctivae</a:t>
            </a:r>
            <a:r>
              <a:rPr lang="en-US" altLang="en-US" sz="1800" dirty="0">
                <a:latin typeface="Comic Sans MS" panose="030F0702030302020204" pitchFamily="66" charset="0"/>
              </a:rPr>
              <a:t/>
            </a:r>
            <a:br>
              <a:rPr lang="en-US" altLang="en-US" sz="1800" dirty="0">
                <a:latin typeface="Comic Sans MS" panose="030F0702030302020204" pitchFamily="66" charset="0"/>
              </a:rPr>
            </a:br>
            <a:r>
              <a:rPr lang="en-US" altLang="en-US" sz="1800" dirty="0">
                <a:latin typeface="Comic Sans MS" panose="030F0702030302020204" pitchFamily="66" charset="0"/>
              </a:rPr>
              <a:t>  </a:t>
            </a:r>
            <a:r>
              <a:rPr lang="en-GB" altLang="en-US" sz="1800" u="sng" dirty="0" smtClean="0">
                <a:latin typeface="Comic Sans MS" panose="030F0702030302020204" pitchFamily="66" charset="0"/>
              </a:rPr>
              <a:t>medial border</a:t>
            </a:r>
            <a:r>
              <a:rPr lang="en-US" altLang="en-US" sz="1800" u="sng" dirty="0" smtClean="0">
                <a:latin typeface="Comic Sans MS" panose="030F0702030302020204" pitchFamily="66" charset="0"/>
              </a:rPr>
              <a:t>:</a:t>
            </a:r>
            <a:r>
              <a:rPr lang="en-US" altLang="en-US" sz="1800" dirty="0">
                <a:latin typeface="Comic Sans MS" panose="030F0702030302020204" pitchFamily="66" charset="0"/>
              </a:rPr>
              <a:t/>
            </a:r>
            <a:br>
              <a:rPr lang="en-US" altLang="en-US" sz="1800" dirty="0">
                <a:latin typeface="Comic Sans MS" panose="030F0702030302020204" pitchFamily="66" charset="0"/>
              </a:rPr>
            </a:br>
            <a:r>
              <a:rPr lang="en-US" altLang="en-US" sz="1800" dirty="0">
                <a:latin typeface="Comic Sans MS" panose="030F0702030302020204" pitchFamily="66" charset="0"/>
              </a:rPr>
              <a:t>  </a:t>
            </a:r>
            <a:r>
              <a:rPr lang="en-US" altLang="en-US" sz="1800" dirty="0" err="1">
                <a:latin typeface="Comic Sans MS" panose="030F0702030302020204" pitchFamily="66" charset="0"/>
              </a:rPr>
              <a:t>angulus</a:t>
            </a:r>
            <a:r>
              <a:rPr lang="en-US" altLang="en-US" sz="1800" dirty="0">
                <a:latin typeface="Comic Sans MS" panose="030F0702030302020204" pitchFamily="66" charset="0"/>
              </a:rPr>
              <a:t> oculi </a:t>
            </a:r>
            <a:r>
              <a:rPr lang="en-US" altLang="en-US" sz="1800" dirty="0" err="1" smtClean="0">
                <a:latin typeface="Comic Sans MS" panose="030F0702030302020204" pitchFamily="66" charset="0"/>
              </a:rPr>
              <a:t>medialis</a:t>
            </a:r>
            <a:r>
              <a:rPr lang="en-US" altLang="en-US" sz="1800" dirty="0" smtClean="0">
                <a:latin typeface="Comic Sans MS" panose="030F0702030302020204" pitchFamily="66" charset="0"/>
              </a:rPr>
              <a:t> </a:t>
            </a:r>
            <a:br>
              <a:rPr lang="en-US" altLang="en-US" sz="1800" dirty="0" smtClean="0">
                <a:latin typeface="Comic Sans MS" panose="030F0702030302020204" pitchFamily="66" charset="0"/>
              </a:rPr>
            </a:br>
            <a:r>
              <a:rPr lang="en-US" altLang="en-US" sz="1800" dirty="0" smtClean="0">
                <a:latin typeface="Comic Sans MS" panose="030F0702030302020204" pitchFamily="66" charset="0"/>
              </a:rPr>
              <a:t>  (medial corner of the eye)</a:t>
            </a:r>
            <a:r>
              <a:rPr lang="en-US" altLang="en-US" sz="1800" dirty="0">
                <a:latin typeface="Comic Sans MS" panose="030F0702030302020204" pitchFamily="66" charset="0"/>
              </a:rPr>
              <a:t/>
            </a:r>
            <a:br>
              <a:rPr lang="en-US" altLang="en-US" sz="1800" dirty="0">
                <a:latin typeface="Comic Sans MS" panose="030F0702030302020204" pitchFamily="66" charset="0"/>
              </a:rPr>
            </a:br>
            <a:r>
              <a:rPr lang="en-US" altLang="en-US" sz="1800" dirty="0">
                <a:latin typeface="Comic Sans MS" panose="030F0702030302020204" pitchFamily="66" charset="0"/>
              </a:rPr>
              <a:t>- </a:t>
            </a:r>
            <a:r>
              <a:rPr lang="en-GB" altLang="en-US" sz="1800" dirty="0">
                <a:latin typeface="Comic Sans MS" panose="030F0702030302020204" pitchFamily="66" charset="0"/>
              </a:rPr>
              <a:t>at the bottom of the </a:t>
            </a:r>
            <a:r>
              <a:rPr lang="en-GB" altLang="en-US" sz="1800" dirty="0" smtClean="0">
                <a:latin typeface="Comic Sans MS" panose="030F0702030302020204" pitchFamily="66" charset="0"/>
              </a:rPr>
              <a:t>lacrimal lake </a:t>
            </a:r>
            <a:r>
              <a:rPr lang="en-GB" altLang="en-US" sz="1800" dirty="0" err="1" smtClean="0">
                <a:latin typeface="Comic Sans MS" panose="030F0702030302020204" pitchFamily="66" charset="0"/>
              </a:rPr>
              <a:t>lake</a:t>
            </a:r>
            <a:r>
              <a:rPr lang="en-GB" altLang="en-US" sz="1800" dirty="0" smtClean="0">
                <a:latin typeface="Comic Sans MS" panose="030F0702030302020204" pitchFamily="66" charset="0"/>
              </a:rPr>
              <a:t>, </a:t>
            </a:r>
            <a:r>
              <a:rPr lang="en-US" altLang="en-US" sz="1800" b="1" dirty="0" err="1" smtClean="0">
                <a:latin typeface="Comic Sans MS" panose="030F0702030302020204" pitchFamily="66" charset="0"/>
              </a:rPr>
              <a:t>caruncula</a:t>
            </a:r>
            <a:r>
              <a:rPr lang="en-US" altLang="en-US" sz="1800" b="1" dirty="0" smtClean="0">
                <a:latin typeface="Comic Sans MS" panose="030F0702030302020204" pitchFamily="66" charset="0"/>
              </a:rPr>
              <a:t> </a:t>
            </a:r>
            <a:r>
              <a:rPr lang="en-US" altLang="en-US" sz="1800" b="1" dirty="0" err="1" smtClean="0">
                <a:latin typeface="Comic Sans MS" panose="030F0702030302020204" pitchFamily="66" charset="0"/>
              </a:rPr>
              <a:t>lacrimalis</a:t>
            </a:r>
            <a:r>
              <a:rPr lang="en-US" altLang="en-US" sz="1800" b="1" dirty="0" smtClean="0">
                <a:latin typeface="Comic Sans MS" panose="030F0702030302020204" pitchFamily="66" charset="0"/>
              </a:rPr>
              <a:t> is located</a:t>
            </a:r>
            <a:br>
              <a:rPr lang="en-US" altLang="en-US" sz="1800" b="1" dirty="0" smtClean="0">
                <a:latin typeface="Comic Sans MS" panose="030F0702030302020204" pitchFamily="66" charset="0"/>
              </a:rPr>
            </a:br>
            <a:r>
              <a:rPr lang="en-US" altLang="en-US" sz="1800" b="1" dirty="0" smtClean="0">
                <a:latin typeface="Comic Sans MS" panose="030F0702030302020204" pitchFamily="66" charset="0"/>
              </a:rPr>
              <a:t>t</a:t>
            </a:r>
            <a:r>
              <a:rPr lang="en-GB" sz="1800" dirty="0" smtClean="0">
                <a:latin typeface="Comic Sans MS" panose="030F0702030302020204" pitchFamily="66" charset="0"/>
              </a:rPr>
              <a:t>he</a:t>
            </a:r>
            <a:r>
              <a:rPr lang="en-GB" sz="1800" dirty="0">
                <a:latin typeface="Comic Sans MS" panose="030F0702030302020204" pitchFamily="66" charset="0"/>
              </a:rPr>
              <a:t> </a:t>
            </a:r>
            <a:r>
              <a:rPr lang="en-GB" sz="1800" b="1" dirty="0">
                <a:latin typeface="Comic Sans MS" panose="030F0702030302020204" pitchFamily="66" charset="0"/>
              </a:rPr>
              <a:t>lacrimal </a:t>
            </a:r>
            <a:r>
              <a:rPr lang="en-GB" sz="1800" b="1" dirty="0" err="1">
                <a:latin typeface="Comic Sans MS" panose="030F0702030302020204" pitchFamily="66" charset="0"/>
              </a:rPr>
              <a:t>caruncle</a:t>
            </a:r>
            <a:r>
              <a:rPr lang="en-GB" sz="1800" dirty="0">
                <a:latin typeface="Comic Sans MS" panose="030F0702030302020204" pitchFamily="66" charset="0"/>
              </a:rPr>
              <a:t>, or </a:t>
            </a:r>
            <a:r>
              <a:rPr lang="en-GB" sz="1800" b="1" dirty="0" err="1">
                <a:latin typeface="Comic Sans MS" panose="030F0702030302020204" pitchFamily="66" charset="0"/>
              </a:rPr>
              <a:t>caruncula</a:t>
            </a:r>
            <a:r>
              <a:rPr lang="en-GB" sz="1800" b="1" dirty="0">
                <a:latin typeface="Comic Sans MS" panose="030F0702030302020204" pitchFamily="66" charset="0"/>
              </a:rPr>
              <a:t> </a:t>
            </a:r>
            <a:r>
              <a:rPr lang="en-GB" sz="1800" b="1" dirty="0" err="1">
                <a:latin typeface="Comic Sans MS" panose="030F0702030302020204" pitchFamily="66" charset="0"/>
              </a:rPr>
              <a:t>lacrimalis</a:t>
            </a:r>
            <a:r>
              <a:rPr lang="en-GB" sz="1800" dirty="0">
                <a:latin typeface="Comic Sans MS" panose="030F0702030302020204" pitchFamily="66" charset="0"/>
              </a:rPr>
              <a:t>, is the small, pink, globular nodule at the inner corner (the medial canthus) of the </a:t>
            </a:r>
            <a:r>
              <a:rPr lang="en-GB" sz="1800" u="sng" dirty="0" smtClean="0">
                <a:latin typeface="Comic Sans MS" panose="030F0702030302020204" pitchFamily="66" charset="0"/>
              </a:rPr>
              <a:t>eye</a:t>
            </a:r>
            <a:endParaRPr lang="en-US" altLang="en-US" sz="1800" b="1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405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94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69" t="7187" r="37685" b="37549"/>
          <a:stretch>
            <a:fillRect/>
          </a:stretch>
        </p:blipFill>
        <p:spPr bwMode="auto">
          <a:xfrm>
            <a:off x="4714875" y="2000250"/>
            <a:ext cx="4084638" cy="3233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23" name="Rectangle 1"/>
          <p:cNvSpPr>
            <a:spLocks noChangeArrowheads="1"/>
          </p:cNvSpPr>
          <p:nvPr/>
        </p:nvSpPr>
        <p:spPr bwMode="auto">
          <a:xfrm>
            <a:off x="571500" y="285750"/>
            <a:ext cx="82867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GB" altLang="en-US" sz="3200" b="1" dirty="0">
                <a:solidFill>
                  <a:srgbClr val="9D323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anose="030F0702030302020204" pitchFamily="66" charset="0"/>
              </a:rPr>
              <a:t>Drainage structures of tears </a:t>
            </a:r>
            <a:endParaRPr lang="en-US" altLang="en-US" sz="3200" b="1" dirty="0">
              <a:solidFill>
                <a:srgbClr val="9D323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82948" name="Rectangle 9"/>
          <p:cNvSpPr>
            <a:spLocks noChangeArrowheads="1"/>
          </p:cNvSpPr>
          <p:nvPr/>
        </p:nvSpPr>
        <p:spPr bwMode="auto">
          <a:xfrm>
            <a:off x="0" y="785813"/>
            <a:ext cx="9144000" cy="68941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25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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ts val="250"/>
              </a:spcBef>
              <a:buClr>
                <a:schemeClr val="accent1"/>
              </a:buClr>
              <a:buSzPct val="100000"/>
              <a:buFont typeface="Wingdings 2" panose="05020102010507070707" pitchFamily="18" charset="2"/>
              <a:buChar char="◦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ts val="250"/>
              </a:spcBef>
              <a:buClr>
                <a:srgbClr val="AAE9AA"/>
              </a:buClr>
              <a:buSzPct val="100000"/>
              <a:buFont typeface="Wingdings 2" panose="05020102010507070707" pitchFamily="18" charset="2"/>
              <a:buChar char=""/>
              <a:defRPr sz="22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ts val="225"/>
              </a:spcBef>
              <a:buClr>
                <a:srgbClr val="AAE9AA"/>
              </a:buClr>
              <a:buSzPct val="112000"/>
              <a:buFont typeface="Wingdings 2" panose="05020102010507070707" pitchFamily="18" charset="2"/>
              <a:buChar char="◦"/>
              <a:defRPr sz="19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ts val="250"/>
              </a:spcBef>
              <a:buClr>
                <a:srgbClr val="BFF0FE"/>
              </a:buClr>
              <a:buSzPct val="100000"/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BFF0FE"/>
              </a:buClr>
              <a:buSzPct val="100000"/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BFF0FE"/>
              </a:buClr>
              <a:buSzPct val="100000"/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BFF0FE"/>
              </a:buClr>
              <a:buSzPct val="100000"/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BFF0FE"/>
              </a:buClr>
              <a:buSzPct val="100000"/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en-US" altLang="en-US" sz="1000" dirty="0">
                <a:latin typeface="Comic Sans MS" panose="030F0702030302020204" pitchFamily="66" charset="0"/>
              </a:rPr>
              <a:t/>
            </a:r>
            <a:br>
              <a:rPr lang="en-US" altLang="en-US" sz="1000" dirty="0">
                <a:latin typeface="Comic Sans MS" panose="030F0702030302020204" pitchFamily="66" charset="0"/>
              </a:rPr>
            </a:br>
            <a:r>
              <a:rPr lang="en-US" altLang="en-US" sz="2000" dirty="0"/>
              <a:t> </a:t>
            </a:r>
            <a:r>
              <a:rPr lang="en-GB" altLang="en-US" sz="2000" b="1" dirty="0" smtClean="0">
                <a:latin typeface="Comic Sans MS" panose="030F0702030302020204" pitchFamily="66" charset="0"/>
              </a:rPr>
              <a:t>From lacrimal lake tears are drained into the following parts of</a:t>
            </a:r>
            <a:br>
              <a:rPr lang="en-GB" altLang="en-US" sz="2000" b="1" dirty="0" smtClean="0">
                <a:latin typeface="Comic Sans MS" panose="030F0702030302020204" pitchFamily="66" charset="0"/>
              </a:rPr>
            </a:br>
            <a:r>
              <a:rPr lang="en-GB" altLang="en-US" sz="2000" b="1" dirty="0" smtClean="0">
                <a:latin typeface="Comic Sans MS" panose="030F0702030302020204" pitchFamily="66" charset="0"/>
              </a:rPr>
              <a:t> drainage structures of lacrimal apparatus:</a:t>
            </a:r>
            <a:r>
              <a:rPr lang="en-US" altLang="en-US" sz="2000" b="1" dirty="0">
                <a:latin typeface="Comic Sans MS" panose="030F0702030302020204" pitchFamily="66" charset="0"/>
              </a:rPr>
              <a:t/>
            </a:r>
            <a:br>
              <a:rPr lang="en-US" altLang="en-US" sz="2000" b="1" dirty="0">
                <a:latin typeface="Comic Sans MS" panose="030F0702030302020204" pitchFamily="66" charset="0"/>
              </a:rPr>
            </a:br>
            <a:r>
              <a:rPr lang="en-US" altLang="en-US" sz="1000" b="1" dirty="0">
                <a:latin typeface="Comic Sans MS" panose="030F0702030302020204" pitchFamily="66" charset="0"/>
              </a:rPr>
              <a:t/>
            </a:r>
            <a:br>
              <a:rPr lang="en-US" altLang="en-US" sz="1000" b="1" dirty="0">
                <a:latin typeface="Comic Sans MS" panose="030F0702030302020204" pitchFamily="66" charset="0"/>
              </a:rPr>
            </a:br>
            <a:r>
              <a:rPr lang="en-US" altLang="en-US" sz="2000" b="1" dirty="0">
                <a:latin typeface="Comic Sans MS" panose="030F0702030302020204" pitchFamily="66" charset="0"/>
              </a:rPr>
              <a:t>1) </a:t>
            </a:r>
            <a:r>
              <a:rPr lang="en-US" altLang="en-US" sz="2000" b="1" dirty="0" smtClean="0">
                <a:latin typeface="Comic Sans MS" panose="030F0702030302020204" pitchFamily="66" charset="0"/>
              </a:rPr>
              <a:t>lacrimal papillae (papilla </a:t>
            </a:r>
            <a:r>
              <a:rPr lang="en-US" altLang="en-US" sz="2000" b="1" dirty="0" err="1" smtClean="0">
                <a:latin typeface="Comic Sans MS" panose="030F0702030302020204" pitchFamily="66" charset="0"/>
              </a:rPr>
              <a:t>lacrimalis</a:t>
            </a:r>
            <a:r>
              <a:rPr lang="en-US" altLang="en-US" sz="2000" b="1" dirty="0" smtClean="0">
                <a:latin typeface="Comic Sans MS" panose="030F0702030302020204" pitchFamily="66" charset="0"/>
              </a:rPr>
              <a:t>) </a:t>
            </a:r>
            <a:r>
              <a:rPr lang="en-US" altLang="en-US" sz="1800" dirty="0">
                <a:latin typeface="Comic Sans MS" panose="030F0702030302020204" pitchFamily="66" charset="0"/>
              </a:rPr>
              <a:t>– </a:t>
            </a:r>
            <a:r>
              <a:rPr lang="en-GB" altLang="en-US" sz="1800" dirty="0" smtClean="0">
                <a:latin typeface="Comic Sans MS" panose="030F0702030302020204" pitchFamily="66" charset="0"/>
              </a:rPr>
              <a:t>upper and lower</a:t>
            </a:r>
            <a:r>
              <a:rPr lang="en-US" altLang="en-US" sz="2000" b="1" dirty="0">
                <a:latin typeface="Comic Sans MS" panose="030F0702030302020204" pitchFamily="66" charset="0"/>
              </a:rPr>
              <a:t/>
            </a:r>
            <a:br>
              <a:rPr lang="en-US" altLang="en-US" sz="2000" b="1" dirty="0">
                <a:latin typeface="Comic Sans MS" panose="030F0702030302020204" pitchFamily="66" charset="0"/>
              </a:rPr>
            </a:br>
            <a:r>
              <a:rPr lang="en-US" altLang="en-US" sz="2000" b="1" dirty="0">
                <a:latin typeface="Comic Sans MS" panose="030F0702030302020204" pitchFamily="66" charset="0"/>
              </a:rPr>
              <a:t>   </a:t>
            </a:r>
            <a:r>
              <a:rPr lang="en-US" altLang="en-US" sz="1800" dirty="0">
                <a:latin typeface="Comic Sans MS" panose="030F0702030302020204" pitchFamily="66" charset="0"/>
              </a:rPr>
              <a:t>- </a:t>
            </a:r>
            <a:r>
              <a:rPr lang="en-GB" altLang="en-US" sz="1800" dirty="0">
                <a:latin typeface="Comic Sans MS" panose="030F0702030302020204" pitchFamily="66" charset="0"/>
              </a:rPr>
              <a:t>mucosal bulge at the </a:t>
            </a:r>
            <a:r>
              <a:rPr lang="en-GB" altLang="en-US" sz="1800" dirty="0" smtClean="0">
                <a:latin typeface="Comic Sans MS" panose="030F0702030302020204" pitchFamily="66" charset="0"/>
              </a:rPr>
              <a:t>border of the </a:t>
            </a:r>
            <a:r>
              <a:rPr lang="en-GB" altLang="en-US" sz="1800" dirty="0">
                <a:latin typeface="Comic Sans MS" panose="030F0702030302020204" pitchFamily="66" charset="0"/>
              </a:rPr>
              <a:t>outer </a:t>
            </a:r>
            <a:r>
              <a:rPr lang="en-GB" altLang="en-US" sz="1800" dirty="0" smtClean="0">
                <a:latin typeface="Comic Sans MS" panose="030F0702030302020204" pitchFamily="66" charset="0"/>
              </a:rPr>
              <a:t/>
            </a:r>
            <a:br>
              <a:rPr lang="en-GB" altLang="en-US" sz="1800" dirty="0" smtClean="0">
                <a:latin typeface="Comic Sans MS" panose="030F0702030302020204" pitchFamily="66" charset="0"/>
              </a:rPr>
            </a:br>
            <a:r>
              <a:rPr lang="en-GB" altLang="en-US" sz="1800" dirty="0" smtClean="0">
                <a:latin typeface="Comic Sans MS" panose="030F0702030302020204" pitchFamily="66" charset="0"/>
              </a:rPr>
              <a:t>       and </a:t>
            </a:r>
            <a:r>
              <a:rPr lang="en-GB" altLang="en-US" sz="1800" dirty="0">
                <a:latin typeface="Comic Sans MS" panose="030F0702030302020204" pitchFamily="66" charset="0"/>
              </a:rPr>
              <a:t>inner part of the </a:t>
            </a:r>
            <a:r>
              <a:rPr lang="en-GB" altLang="en-US" sz="1800" dirty="0" smtClean="0">
                <a:latin typeface="Comic Sans MS" panose="030F0702030302020204" pitchFamily="66" charset="0"/>
              </a:rPr>
              <a:t>margin of </a:t>
            </a:r>
            <a:r>
              <a:rPr lang="en-GB" altLang="en-US" sz="1800" dirty="0">
                <a:latin typeface="Comic Sans MS" panose="030F0702030302020204" pitchFamily="66" charset="0"/>
              </a:rPr>
              <a:t>the </a:t>
            </a:r>
            <a:r>
              <a:rPr lang="en-GB" altLang="en-US" sz="1800" dirty="0" smtClean="0">
                <a:latin typeface="Comic Sans MS" panose="030F0702030302020204" pitchFamily="66" charset="0"/>
              </a:rPr>
              <a:t>eyelids</a:t>
            </a:r>
            <a:r>
              <a:rPr lang="en-US" altLang="en-US" sz="1800" dirty="0">
                <a:latin typeface="Comic Sans MS" panose="030F0702030302020204" pitchFamily="66" charset="0"/>
              </a:rPr>
              <a:t/>
            </a:r>
            <a:br>
              <a:rPr lang="en-US" altLang="en-US" sz="1800" dirty="0">
                <a:latin typeface="Comic Sans MS" panose="030F0702030302020204" pitchFamily="66" charset="0"/>
              </a:rPr>
            </a:br>
            <a:r>
              <a:rPr lang="en-US" altLang="en-US" sz="1800" dirty="0">
                <a:latin typeface="Comic Sans MS" panose="030F0702030302020204" pitchFamily="66" charset="0"/>
              </a:rPr>
              <a:t>    - </a:t>
            </a:r>
            <a:r>
              <a:rPr lang="en-GB" altLang="en-US" sz="1800" dirty="0" smtClean="0">
                <a:latin typeface="Comic Sans MS" panose="030F0702030302020204" pitchFamily="66" charset="0"/>
              </a:rPr>
              <a:t>poorly </a:t>
            </a:r>
            <a:r>
              <a:rPr lang="en-GB" altLang="en-US" sz="1800" dirty="0">
                <a:latin typeface="Comic Sans MS" panose="030F0702030302020204" pitchFamily="66" charset="0"/>
              </a:rPr>
              <a:t>vascularized, pale in </a:t>
            </a:r>
            <a:r>
              <a:rPr lang="en-GB" altLang="en-US" sz="1800" dirty="0" err="1">
                <a:latin typeface="Comic Sans MS" panose="030F0702030302020204" pitchFamily="66" charset="0"/>
              </a:rPr>
              <a:t>color</a:t>
            </a:r>
            <a:r>
              <a:rPr lang="en-US" altLang="en-US" sz="1800" dirty="0">
                <a:latin typeface="Comic Sans MS" panose="030F0702030302020204" pitchFamily="66" charset="0"/>
              </a:rPr>
              <a:t/>
            </a:r>
            <a:br>
              <a:rPr lang="en-US" altLang="en-US" sz="1800" dirty="0">
                <a:latin typeface="Comic Sans MS" panose="030F0702030302020204" pitchFamily="66" charset="0"/>
              </a:rPr>
            </a:br>
            <a:r>
              <a:rPr lang="en-US" altLang="en-US" sz="1000" dirty="0">
                <a:latin typeface="Comic Sans MS" panose="030F0702030302020204" pitchFamily="66" charset="0"/>
              </a:rPr>
              <a:t>  </a:t>
            </a:r>
            <a:r>
              <a:rPr lang="en-US" altLang="en-US" sz="2000" b="1" dirty="0">
                <a:latin typeface="Comic Sans MS" panose="030F0702030302020204" pitchFamily="66" charset="0"/>
              </a:rPr>
              <a:t/>
            </a:r>
            <a:br>
              <a:rPr lang="en-US" altLang="en-US" sz="2000" b="1" dirty="0">
                <a:latin typeface="Comic Sans MS" panose="030F0702030302020204" pitchFamily="66" charset="0"/>
              </a:rPr>
            </a:br>
            <a:r>
              <a:rPr lang="en-US" altLang="en-US" sz="2000" b="1" dirty="0">
                <a:latin typeface="Comic Sans MS" panose="030F0702030302020204" pitchFamily="66" charset="0"/>
              </a:rPr>
              <a:t>2) </a:t>
            </a:r>
            <a:r>
              <a:rPr lang="en-GB" altLang="en-US" sz="2000" b="1" dirty="0" smtClean="0">
                <a:latin typeface="Comic Sans MS" panose="030F0702030302020204" pitchFamily="66" charset="0"/>
              </a:rPr>
              <a:t>lacrimal </a:t>
            </a:r>
            <a:r>
              <a:rPr lang="en-GB" altLang="en-US" sz="2000" b="1" dirty="0" err="1" smtClean="0">
                <a:latin typeface="Comic Sans MS" panose="030F0702030302020204" pitchFamily="66" charset="0"/>
              </a:rPr>
              <a:t>punctum</a:t>
            </a:r>
            <a:r>
              <a:rPr lang="en-GB" altLang="en-US" sz="2000" b="1" dirty="0" smtClean="0">
                <a:latin typeface="Comic Sans MS" panose="030F0702030302020204" pitchFamily="66" charset="0"/>
              </a:rPr>
              <a:t> </a:t>
            </a:r>
            <a:r>
              <a:rPr lang="en-US" altLang="en-US" sz="2000" b="1" dirty="0" smtClean="0">
                <a:latin typeface="Comic Sans MS" panose="030F0702030302020204" pitchFamily="66" charset="0"/>
              </a:rPr>
              <a:t>(</a:t>
            </a:r>
            <a:r>
              <a:rPr lang="en-US" altLang="en-US" sz="2000" b="1" dirty="0" err="1" smtClean="0">
                <a:latin typeface="Comic Sans MS" panose="030F0702030302020204" pitchFamily="66" charset="0"/>
              </a:rPr>
              <a:t>punctum</a:t>
            </a:r>
            <a:r>
              <a:rPr lang="en-US" altLang="en-US" sz="2000" b="1" dirty="0" smtClean="0">
                <a:latin typeface="Comic Sans MS" panose="030F0702030302020204" pitchFamily="66" charset="0"/>
              </a:rPr>
              <a:t> </a:t>
            </a:r>
            <a:r>
              <a:rPr lang="en-US" altLang="en-US" sz="2000" b="1" dirty="0" err="1">
                <a:latin typeface="Comic Sans MS" panose="030F0702030302020204" pitchFamily="66" charset="0"/>
              </a:rPr>
              <a:t>lacrimale</a:t>
            </a:r>
            <a:r>
              <a:rPr lang="en-US" altLang="en-US" sz="2000" b="1" dirty="0">
                <a:latin typeface="Comic Sans MS" panose="030F0702030302020204" pitchFamily="66" charset="0"/>
              </a:rPr>
              <a:t>)</a:t>
            </a:r>
            <a:br>
              <a:rPr lang="en-US" altLang="en-US" sz="2000" b="1" dirty="0">
                <a:latin typeface="Comic Sans MS" panose="030F0702030302020204" pitchFamily="66" charset="0"/>
              </a:rPr>
            </a:br>
            <a:r>
              <a:rPr lang="en-US" altLang="en-US" sz="2000" b="1" dirty="0">
                <a:latin typeface="Comic Sans MS" panose="030F0702030302020204" pitchFamily="66" charset="0"/>
              </a:rPr>
              <a:t>  </a:t>
            </a:r>
            <a:r>
              <a:rPr lang="en-US" altLang="en-US" sz="1800" dirty="0">
                <a:latin typeface="Comic Sans MS" panose="030F0702030302020204" pitchFamily="66" charset="0"/>
              </a:rPr>
              <a:t>- </a:t>
            </a:r>
            <a:r>
              <a:rPr lang="en-GB" altLang="en-US" sz="1800" dirty="0" smtClean="0">
                <a:latin typeface="Comic Sans MS" panose="030F0702030302020204" pitchFamily="66" charset="0"/>
              </a:rPr>
              <a:t>opening at the top of papilla </a:t>
            </a:r>
            <a:r>
              <a:rPr lang="en-GB" altLang="en-US" sz="1800" dirty="0" err="1" smtClean="0">
                <a:latin typeface="Comic Sans MS" panose="030F0702030302020204" pitchFamily="66" charset="0"/>
              </a:rPr>
              <a:t>lacrimalis</a:t>
            </a:r>
            <a:r>
              <a:rPr lang="en-US" altLang="en-US" sz="1800" dirty="0">
                <a:latin typeface="Comic Sans MS" panose="030F0702030302020204" pitchFamily="66" charset="0"/>
              </a:rPr>
              <a:t/>
            </a:r>
            <a:br>
              <a:rPr lang="en-US" altLang="en-US" sz="1800" dirty="0">
                <a:latin typeface="Comic Sans MS" panose="030F0702030302020204" pitchFamily="66" charset="0"/>
              </a:rPr>
            </a:br>
            <a:r>
              <a:rPr lang="en-US" altLang="en-US" sz="1800" dirty="0">
                <a:latin typeface="Comic Sans MS" panose="030F0702030302020204" pitchFamily="66" charset="0"/>
              </a:rPr>
              <a:t>   - </a:t>
            </a:r>
            <a:r>
              <a:rPr lang="en-GB" altLang="en-US" sz="1800" dirty="0" smtClean="0">
                <a:latin typeface="Comic Sans MS" panose="030F0702030302020204" pitchFamily="66" charset="0"/>
              </a:rPr>
              <a:t>oriented backwards</a:t>
            </a:r>
            <a:r>
              <a:rPr lang="en-US" altLang="en-US" sz="1800" dirty="0" smtClean="0">
                <a:latin typeface="Comic Sans MS" panose="030F0702030302020204" pitchFamily="66" charset="0"/>
              </a:rPr>
              <a:t>, </a:t>
            </a:r>
            <a:r>
              <a:rPr lang="en-GB" altLang="en-US" sz="1800" dirty="0">
                <a:latin typeface="Comic Sans MS" panose="030F0702030302020204" pitchFamily="66" charset="0"/>
              </a:rPr>
              <a:t>immersed in </a:t>
            </a:r>
            <a:r>
              <a:rPr lang="en-GB" altLang="en-US" sz="1800" dirty="0" smtClean="0">
                <a:latin typeface="Comic Sans MS" panose="030F0702030302020204" pitchFamily="66" charset="0"/>
              </a:rPr>
              <a:t>a</a:t>
            </a:r>
            <a:br>
              <a:rPr lang="en-GB" altLang="en-US" sz="1800" dirty="0" smtClean="0">
                <a:latin typeface="Comic Sans MS" panose="030F0702030302020204" pitchFamily="66" charset="0"/>
              </a:rPr>
            </a:br>
            <a:r>
              <a:rPr lang="en-GB" altLang="en-US" sz="1800" dirty="0" smtClean="0">
                <a:latin typeface="Comic Sans MS" panose="030F0702030302020204" pitchFamily="66" charset="0"/>
              </a:rPr>
              <a:t>     lacrimal lake</a:t>
            </a:r>
            <a:r>
              <a:rPr lang="en-US" altLang="en-US" sz="1800" dirty="0">
                <a:latin typeface="Comic Sans MS" panose="030F0702030302020204" pitchFamily="66" charset="0"/>
              </a:rPr>
              <a:t/>
            </a:r>
            <a:br>
              <a:rPr lang="en-US" altLang="en-US" sz="1800" dirty="0">
                <a:latin typeface="Comic Sans MS" panose="030F0702030302020204" pitchFamily="66" charset="0"/>
              </a:rPr>
            </a:br>
            <a:r>
              <a:rPr lang="en-US" altLang="en-US" sz="1800" dirty="0">
                <a:latin typeface="Comic Sans MS" panose="030F0702030302020204" pitchFamily="66" charset="0"/>
              </a:rPr>
              <a:t>   - </a:t>
            </a:r>
            <a:r>
              <a:rPr lang="en-GB" altLang="en-US" sz="1800" dirty="0" smtClean="0">
                <a:latin typeface="Comic Sans MS" panose="030F0702030302020204" pitchFamily="66" charset="0"/>
              </a:rPr>
              <a:t>it is the entering opening of lacrimal </a:t>
            </a:r>
            <a:r>
              <a:rPr lang="en-GB" altLang="en-US" sz="1800" dirty="0" err="1" smtClean="0">
                <a:latin typeface="Comic Sans MS" panose="030F0702030302020204" pitchFamily="66" charset="0"/>
              </a:rPr>
              <a:t>canaliculi</a:t>
            </a:r>
            <a:endParaRPr lang="en-US" altLang="en-US" sz="1800" dirty="0">
              <a:latin typeface="Comic Sans MS" panose="030F0702030302020204" pitchFamily="66" charset="0"/>
            </a:endParaRPr>
          </a:p>
          <a:p>
            <a:pPr eaLnBrk="1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en-US" altLang="en-US" sz="1000" dirty="0">
                <a:latin typeface="Comic Sans MS" panose="030F0702030302020204" pitchFamily="66" charset="0"/>
              </a:rPr>
              <a:t/>
            </a:r>
            <a:br>
              <a:rPr lang="en-US" altLang="en-US" sz="1000" dirty="0">
                <a:latin typeface="Comic Sans MS" panose="030F0702030302020204" pitchFamily="66" charset="0"/>
              </a:rPr>
            </a:br>
            <a:r>
              <a:rPr lang="en-US" altLang="en-US" sz="2000" b="1" dirty="0">
                <a:latin typeface="Comic Sans MS" panose="030F0702030302020204" pitchFamily="66" charset="0"/>
              </a:rPr>
              <a:t>3) </a:t>
            </a:r>
            <a:r>
              <a:rPr lang="en-GB" altLang="en-US" sz="2000" b="1" dirty="0" smtClean="0">
                <a:latin typeface="Comic Sans MS" panose="030F0702030302020204" pitchFamily="66" charset="0"/>
              </a:rPr>
              <a:t>lacrimal </a:t>
            </a:r>
            <a:r>
              <a:rPr lang="en-GB" altLang="en-US" sz="2000" b="1" dirty="0" err="1" smtClean="0">
                <a:latin typeface="Comic Sans MS" panose="030F0702030302020204" pitchFamily="66" charset="0"/>
              </a:rPr>
              <a:t>canaliculi</a:t>
            </a:r>
            <a:r>
              <a:rPr lang="en-GB" altLang="en-US" sz="2000" b="1" dirty="0" smtClean="0">
                <a:latin typeface="Comic Sans MS" panose="030F0702030302020204" pitchFamily="66" charset="0"/>
              </a:rPr>
              <a:t> </a:t>
            </a:r>
            <a:r>
              <a:rPr lang="en-US" altLang="en-US" sz="2000" b="1" dirty="0" smtClean="0">
                <a:latin typeface="Comic Sans MS" panose="030F0702030302020204" pitchFamily="66" charset="0"/>
              </a:rPr>
              <a:t>(</a:t>
            </a:r>
            <a:r>
              <a:rPr lang="en-US" altLang="en-US" sz="2000" b="1" dirty="0" err="1" smtClean="0">
                <a:latin typeface="Comic Sans MS" panose="030F0702030302020204" pitchFamily="66" charset="0"/>
              </a:rPr>
              <a:t>canaliculus</a:t>
            </a:r>
            <a:r>
              <a:rPr lang="en-US" altLang="en-US" sz="2000" b="1" dirty="0" smtClean="0">
                <a:latin typeface="Comic Sans MS" panose="030F0702030302020204" pitchFamily="66" charset="0"/>
              </a:rPr>
              <a:t> </a:t>
            </a:r>
            <a:r>
              <a:rPr lang="en-US" altLang="en-US" sz="2000" b="1" dirty="0" err="1">
                <a:latin typeface="Comic Sans MS" panose="030F0702030302020204" pitchFamily="66" charset="0"/>
              </a:rPr>
              <a:t>lacrimalis</a:t>
            </a:r>
            <a:r>
              <a:rPr lang="en-US" altLang="en-US" sz="2000" b="1" dirty="0">
                <a:latin typeface="Comic Sans MS" panose="030F0702030302020204" pitchFamily="66" charset="0"/>
              </a:rPr>
              <a:t>)</a:t>
            </a:r>
            <a:br>
              <a:rPr lang="en-US" altLang="en-US" sz="2000" b="1" dirty="0">
                <a:latin typeface="Comic Sans MS" panose="030F0702030302020204" pitchFamily="66" charset="0"/>
              </a:rPr>
            </a:br>
            <a:r>
              <a:rPr lang="en-US" altLang="en-US" sz="2000" b="1" dirty="0">
                <a:latin typeface="Comic Sans MS" panose="030F0702030302020204" pitchFamily="66" charset="0"/>
              </a:rPr>
              <a:t>   </a:t>
            </a:r>
            <a:r>
              <a:rPr lang="en-US" altLang="en-US" sz="1800" b="1" dirty="0">
                <a:latin typeface="Comic Sans MS" panose="030F0702030302020204" pitchFamily="66" charset="0"/>
              </a:rPr>
              <a:t>a) </a:t>
            </a:r>
            <a:r>
              <a:rPr lang="en-GB" altLang="en-US" sz="1800" b="1" dirty="0" smtClean="0">
                <a:latin typeface="Comic Sans MS" panose="030F0702030302020204" pitchFamily="66" charset="0"/>
              </a:rPr>
              <a:t>vertical part </a:t>
            </a:r>
            <a:r>
              <a:rPr lang="en-US" altLang="en-US" sz="1800" b="1" dirty="0" smtClean="0">
                <a:latin typeface="Comic Sans MS" panose="030F0702030302020204" pitchFamily="66" charset="0"/>
              </a:rPr>
              <a:t>– </a:t>
            </a:r>
            <a:r>
              <a:rPr lang="en-GB" altLang="en-US" sz="1800" dirty="0">
                <a:latin typeface="Comic Sans MS" panose="030F0702030302020204" pitchFamily="66" charset="0"/>
              </a:rPr>
              <a:t>extends </a:t>
            </a:r>
            <a:r>
              <a:rPr lang="en-GB" altLang="en-US" sz="1800" dirty="0" smtClean="0">
                <a:latin typeface="Comic Sans MS" panose="030F0702030302020204" pitchFamily="66" charset="0"/>
              </a:rPr>
              <a:t>vertically upwards </a:t>
            </a:r>
            <a:br>
              <a:rPr lang="en-GB" altLang="en-US" sz="1800" dirty="0" smtClean="0">
                <a:latin typeface="Comic Sans MS" panose="030F0702030302020204" pitchFamily="66" charset="0"/>
              </a:rPr>
            </a:br>
            <a:r>
              <a:rPr lang="en-GB" altLang="en-US" sz="1800" dirty="0" smtClean="0">
                <a:latin typeface="Comic Sans MS" panose="030F0702030302020204" pitchFamily="66" charset="0"/>
              </a:rPr>
              <a:t>         (</a:t>
            </a:r>
            <a:r>
              <a:rPr lang="en-GB" altLang="en-US" sz="1800" dirty="0">
                <a:latin typeface="Comic Sans MS" panose="030F0702030302020204" pitchFamily="66" charset="0"/>
              </a:rPr>
              <a:t>in the upper eyelid), and </a:t>
            </a:r>
            <a:r>
              <a:rPr lang="en-GB" altLang="en-US" sz="1800" dirty="0" smtClean="0">
                <a:latin typeface="Comic Sans MS" panose="030F0702030302020204" pitchFamily="66" charset="0"/>
              </a:rPr>
              <a:t>vertically downwards (in </a:t>
            </a:r>
            <a:r>
              <a:rPr lang="en-GB" altLang="en-US" sz="1800" dirty="0">
                <a:latin typeface="Comic Sans MS" panose="030F0702030302020204" pitchFamily="66" charset="0"/>
              </a:rPr>
              <a:t>the lower eyelid)</a:t>
            </a:r>
            <a:r>
              <a:rPr lang="en-US" altLang="en-US" sz="1800" dirty="0" smtClean="0">
                <a:latin typeface="Comic Sans MS" panose="030F0702030302020204" pitchFamily="66" charset="0"/>
              </a:rPr>
              <a:t>, </a:t>
            </a:r>
            <a:br>
              <a:rPr lang="en-US" altLang="en-US" sz="1800" dirty="0" smtClean="0">
                <a:latin typeface="Comic Sans MS" panose="030F0702030302020204" pitchFamily="66" charset="0"/>
              </a:rPr>
            </a:br>
            <a:r>
              <a:rPr lang="en-US" altLang="en-US" sz="1800" dirty="0" smtClean="0">
                <a:latin typeface="Comic Sans MS" panose="030F0702030302020204" pitchFamily="66" charset="0"/>
              </a:rPr>
              <a:t>         </a:t>
            </a:r>
            <a:r>
              <a:rPr lang="en-GB" altLang="en-US" sz="1800" dirty="0" smtClean="0">
                <a:latin typeface="Comic Sans MS" panose="030F0702030302020204" pitchFamily="66" charset="0"/>
              </a:rPr>
              <a:t>long approx. 3mm, then it </a:t>
            </a:r>
            <a:r>
              <a:rPr lang="en-GB" altLang="en-US" sz="1800" dirty="0">
                <a:latin typeface="Comic Sans MS" panose="030F0702030302020204" pitchFamily="66" charset="0"/>
              </a:rPr>
              <a:t>bends and passes into the horizontal part</a:t>
            </a:r>
            <a:r>
              <a:rPr lang="en-US" altLang="en-US" sz="1800" dirty="0">
                <a:latin typeface="Comic Sans MS" panose="030F0702030302020204" pitchFamily="66" charset="0"/>
              </a:rPr>
              <a:t/>
            </a:r>
            <a:br>
              <a:rPr lang="en-US" altLang="en-US" sz="1800" dirty="0">
                <a:latin typeface="Comic Sans MS" panose="030F0702030302020204" pitchFamily="66" charset="0"/>
              </a:rPr>
            </a:br>
            <a:r>
              <a:rPr lang="en-US" altLang="en-US" sz="1800" dirty="0">
                <a:latin typeface="Comic Sans MS" panose="030F0702030302020204" pitchFamily="66" charset="0"/>
              </a:rPr>
              <a:t>     </a:t>
            </a:r>
            <a:r>
              <a:rPr lang="en-GB" altLang="en-US" sz="1800" b="1" dirty="0">
                <a:latin typeface="Comic Sans MS" panose="030F0702030302020204" pitchFamily="66" charset="0"/>
              </a:rPr>
              <a:t>b</a:t>
            </a:r>
            <a:r>
              <a:rPr lang="en-US" altLang="en-US" sz="1800" b="1" dirty="0" smtClean="0">
                <a:latin typeface="Comic Sans MS" panose="030F0702030302020204" pitchFamily="66" charset="0"/>
              </a:rPr>
              <a:t>) </a:t>
            </a:r>
            <a:r>
              <a:rPr lang="en-GB" altLang="en-US" sz="1800" b="1" dirty="0" smtClean="0">
                <a:latin typeface="Comic Sans MS" panose="030F0702030302020204" pitchFamily="66" charset="0"/>
              </a:rPr>
              <a:t>horizontal part </a:t>
            </a:r>
            <a:r>
              <a:rPr lang="en-US" altLang="en-US" sz="1800" dirty="0" smtClean="0">
                <a:latin typeface="Comic Sans MS" panose="030F0702030302020204" pitchFamily="66" charset="0"/>
              </a:rPr>
              <a:t>– 6-8mm long; </a:t>
            </a:r>
            <a:r>
              <a:rPr lang="en-GB" altLang="en-US" sz="1800" dirty="0">
                <a:latin typeface="Comic Sans MS" panose="030F0702030302020204" pitchFamily="66" charset="0"/>
              </a:rPr>
              <a:t>located in the inner part of the free </a:t>
            </a:r>
            <a:r>
              <a:rPr lang="en-GB" altLang="en-US" sz="1800" dirty="0" smtClean="0">
                <a:latin typeface="Comic Sans MS" panose="030F0702030302020204" pitchFamily="66" charset="0"/>
              </a:rPr>
              <a:t>margin of</a:t>
            </a:r>
            <a:br>
              <a:rPr lang="en-GB" altLang="en-US" sz="1800" dirty="0" smtClean="0">
                <a:latin typeface="Comic Sans MS" panose="030F0702030302020204" pitchFamily="66" charset="0"/>
              </a:rPr>
            </a:br>
            <a:r>
              <a:rPr lang="en-GB" altLang="en-US" sz="1800" dirty="0" smtClean="0">
                <a:latin typeface="Comic Sans MS" panose="030F0702030302020204" pitchFamily="66" charset="0"/>
              </a:rPr>
              <a:t>         the </a:t>
            </a:r>
            <a:r>
              <a:rPr lang="en-GB" altLang="en-US" sz="1800" dirty="0">
                <a:latin typeface="Comic Sans MS" panose="030F0702030302020204" pitchFamily="66" charset="0"/>
              </a:rPr>
              <a:t>eyelid; they converge, merge, and </a:t>
            </a:r>
            <a:r>
              <a:rPr lang="en-GB" altLang="en-US" sz="1800" dirty="0" smtClean="0">
                <a:latin typeface="Comic Sans MS" panose="030F0702030302020204" pitchFamily="66" charset="0"/>
              </a:rPr>
              <a:t>drain </a:t>
            </a:r>
            <a:r>
              <a:rPr lang="en-GB" altLang="en-US" sz="1800" dirty="0">
                <a:latin typeface="Comic Sans MS" panose="030F0702030302020204" pitchFamily="66" charset="0"/>
              </a:rPr>
              <a:t>into the </a:t>
            </a:r>
            <a:r>
              <a:rPr lang="en-GB" altLang="en-US" sz="1800" dirty="0" smtClean="0">
                <a:latin typeface="Comic Sans MS" panose="030F0702030302020204" pitchFamily="66" charset="0"/>
              </a:rPr>
              <a:t>lacrimal sac</a:t>
            </a:r>
            <a:r>
              <a:rPr lang="en-US" altLang="en-US" sz="1000" dirty="0" smtClean="0">
                <a:latin typeface="Comic Sans MS" panose="030F0702030302020204" pitchFamily="66" charset="0"/>
              </a:rPr>
              <a:t/>
            </a:r>
            <a:br>
              <a:rPr lang="en-US" altLang="en-US" sz="1000" dirty="0" smtClean="0">
                <a:latin typeface="Comic Sans MS" panose="030F0702030302020204" pitchFamily="66" charset="0"/>
              </a:rPr>
            </a:br>
            <a:endParaRPr lang="en-US" altLang="en-US" sz="2000" b="1" dirty="0" smtClean="0">
              <a:latin typeface="Comic Sans MS" panose="030F0702030302020204" pitchFamily="66" charset="0"/>
            </a:endParaRPr>
          </a:p>
          <a:p>
            <a:pPr eaLnBrk="1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endParaRPr lang="en-US" altLang="en-US" sz="2000" dirty="0">
              <a:latin typeface="Comic Sans MS" panose="030F0702030302020204" pitchFamily="66" charset="0"/>
            </a:endParaRPr>
          </a:p>
          <a:p>
            <a:pPr eaLnBrk="1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en-US" altLang="en-US" sz="2000" dirty="0">
                <a:latin typeface="Comic Sans MS" panose="030F0702030302020204" pitchFamily="66" charset="0"/>
              </a:rPr>
              <a:t/>
            </a:r>
            <a:br>
              <a:rPr lang="en-US" altLang="en-US" sz="2000" dirty="0">
                <a:latin typeface="Comic Sans MS" panose="030F0702030302020204" pitchFamily="66" charset="0"/>
              </a:rPr>
            </a:br>
            <a:endParaRPr lang="en-US" altLang="en-US" sz="20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9656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97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69" t="7187" r="37685" b="37549"/>
          <a:stretch>
            <a:fillRect/>
          </a:stretch>
        </p:blipFill>
        <p:spPr bwMode="auto">
          <a:xfrm>
            <a:off x="4714875" y="2214563"/>
            <a:ext cx="4084638" cy="3233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2947" name="Rectangle 1"/>
          <p:cNvSpPr>
            <a:spLocks noChangeArrowheads="1"/>
          </p:cNvSpPr>
          <p:nvPr/>
        </p:nvSpPr>
        <p:spPr bwMode="auto">
          <a:xfrm>
            <a:off x="500063" y="428625"/>
            <a:ext cx="82867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GB" altLang="en-US" sz="3200" b="1" dirty="0">
                <a:solidFill>
                  <a:srgbClr val="9D323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anose="030F0702030302020204" pitchFamily="66" charset="0"/>
              </a:rPr>
              <a:t>Drainage structures of tears </a:t>
            </a:r>
            <a:endParaRPr lang="en-US" altLang="en-US" sz="3200" b="1" dirty="0">
              <a:solidFill>
                <a:srgbClr val="9D323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83972" name="Rectangle 9"/>
          <p:cNvSpPr>
            <a:spLocks noChangeArrowheads="1"/>
          </p:cNvSpPr>
          <p:nvPr/>
        </p:nvSpPr>
        <p:spPr bwMode="auto">
          <a:xfrm>
            <a:off x="0" y="928688"/>
            <a:ext cx="9252520" cy="52014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ts val="25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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ts val="250"/>
              </a:spcBef>
              <a:buClr>
                <a:schemeClr val="accent1"/>
              </a:buClr>
              <a:buSzPct val="100000"/>
              <a:buFont typeface="Wingdings 2" panose="05020102010507070707" pitchFamily="18" charset="2"/>
              <a:buChar char="◦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ts val="250"/>
              </a:spcBef>
              <a:buClr>
                <a:srgbClr val="AAE9AA"/>
              </a:buClr>
              <a:buSzPct val="100000"/>
              <a:buFont typeface="Wingdings 2" panose="05020102010507070707" pitchFamily="18" charset="2"/>
              <a:buChar char=""/>
              <a:defRPr sz="22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ts val="225"/>
              </a:spcBef>
              <a:buClr>
                <a:srgbClr val="AAE9AA"/>
              </a:buClr>
              <a:buSzPct val="112000"/>
              <a:buFont typeface="Wingdings 2" panose="05020102010507070707" pitchFamily="18" charset="2"/>
              <a:buChar char="◦"/>
              <a:defRPr sz="19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ts val="250"/>
              </a:spcBef>
              <a:buClr>
                <a:srgbClr val="BFF0FE"/>
              </a:buClr>
              <a:buSzPct val="100000"/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BFF0FE"/>
              </a:buClr>
              <a:buSzPct val="100000"/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BFF0FE"/>
              </a:buClr>
              <a:buSzPct val="100000"/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BFF0FE"/>
              </a:buClr>
              <a:buSzPct val="100000"/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BFF0FE"/>
              </a:buClr>
              <a:buSzPct val="100000"/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en-US" altLang="en-US" sz="1000" dirty="0">
                <a:latin typeface="Comic Sans MS" panose="030F0702030302020204" pitchFamily="66" charset="0"/>
              </a:rPr>
              <a:t/>
            </a:r>
            <a:br>
              <a:rPr lang="en-US" altLang="en-US" sz="1000" dirty="0">
                <a:latin typeface="Comic Sans MS" panose="030F0702030302020204" pitchFamily="66" charset="0"/>
              </a:rPr>
            </a:br>
            <a:r>
              <a:rPr lang="en-US" altLang="en-US" sz="2000" dirty="0"/>
              <a:t> </a:t>
            </a:r>
            <a:r>
              <a:rPr lang="en-US" altLang="en-US" sz="2000" b="1" dirty="0">
                <a:latin typeface="Comic Sans MS" panose="030F0702030302020204" pitchFamily="66" charset="0"/>
              </a:rPr>
              <a:t>4) </a:t>
            </a:r>
            <a:r>
              <a:rPr lang="en-GB" altLang="en-US" sz="2000" b="1" dirty="0" smtClean="0">
                <a:latin typeface="Comic Sans MS" panose="030F0702030302020204" pitchFamily="66" charset="0"/>
              </a:rPr>
              <a:t>lacrimal sac </a:t>
            </a:r>
            <a:r>
              <a:rPr lang="en-US" altLang="en-US" sz="2000" b="1" dirty="0" smtClean="0">
                <a:latin typeface="Comic Sans MS" panose="030F0702030302020204" pitchFamily="66" charset="0"/>
              </a:rPr>
              <a:t>(</a:t>
            </a:r>
            <a:r>
              <a:rPr lang="en-US" altLang="en-US" sz="2000" b="1" dirty="0" err="1" smtClean="0">
                <a:latin typeface="Comic Sans MS" panose="030F0702030302020204" pitchFamily="66" charset="0"/>
              </a:rPr>
              <a:t>saccus</a:t>
            </a:r>
            <a:r>
              <a:rPr lang="en-US" altLang="en-US" sz="2000" b="1" dirty="0" smtClean="0">
                <a:latin typeface="Comic Sans MS" panose="030F0702030302020204" pitchFamily="66" charset="0"/>
              </a:rPr>
              <a:t> </a:t>
            </a:r>
            <a:r>
              <a:rPr lang="en-US" altLang="en-US" sz="2000" b="1" dirty="0" err="1">
                <a:latin typeface="Comic Sans MS" panose="030F0702030302020204" pitchFamily="66" charset="0"/>
              </a:rPr>
              <a:t>lacrimalis</a:t>
            </a:r>
            <a:r>
              <a:rPr lang="en-US" altLang="en-US" sz="2000" b="1" dirty="0">
                <a:latin typeface="Comic Sans MS" panose="030F0702030302020204" pitchFamily="66" charset="0"/>
              </a:rPr>
              <a:t>)</a:t>
            </a:r>
            <a:br>
              <a:rPr lang="en-US" altLang="en-US" sz="2000" b="1" dirty="0">
                <a:latin typeface="Comic Sans MS" panose="030F0702030302020204" pitchFamily="66" charset="0"/>
              </a:rPr>
            </a:br>
            <a:r>
              <a:rPr lang="en-US" altLang="en-US" sz="2000" b="1" dirty="0">
                <a:latin typeface="Comic Sans MS" panose="030F0702030302020204" pitchFamily="66" charset="0"/>
              </a:rPr>
              <a:t>   </a:t>
            </a:r>
            <a:r>
              <a:rPr lang="en-US" altLang="en-US" sz="1800" dirty="0">
                <a:latin typeface="Comic Sans MS" panose="030F0702030302020204" pitchFamily="66" charset="0"/>
              </a:rPr>
              <a:t>- </a:t>
            </a:r>
            <a:r>
              <a:rPr lang="en-GB" altLang="en-US" sz="1800" dirty="0" err="1">
                <a:latin typeface="Comic Sans MS" panose="030F0702030302020204" pitchFamily="66" charset="0"/>
              </a:rPr>
              <a:t>intraosseous</a:t>
            </a:r>
            <a:r>
              <a:rPr lang="en-GB" altLang="en-US" sz="1800" dirty="0">
                <a:latin typeface="Comic Sans MS" panose="030F0702030302020204" pitchFamily="66" charset="0"/>
              </a:rPr>
              <a:t> part of the tear </a:t>
            </a:r>
            <a:r>
              <a:rPr lang="en-GB" altLang="en-US" sz="1800" dirty="0" smtClean="0">
                <a:latin typeface="Comic Sans MS" panose="030F0702030302020204" pitchFamily="66" charset="0"/>
              </a:rPr>
              <a:t>ducts (drainage structures of tears), lies </a:t>
            </a:r>
            <a:r>
              <a:rPr lang="en-GB" altLang="en-US" sz="1800" dirty="0">
                <a:latin typeface="Comic Sans MS" panose="030F0702030302020204" pitchFamily="66" charset="0"/>
              </a:rPr>
              <a:t>in </a:t>
            </a:r>
            <a:r>
              <a:rPr lang="en-GB" altLang="en-US" sz="1800" dirty="0" smtClean="0">
                <a:latin typeface="Comic Sans MS" panose="030F0702030302020204" pitchFamily="66" charset="0"/>
              </a:rPr>
              <a:t>the</a:t>
            </a:r>
            <a:br>
              <a:rPr lang="en-GB" altLang="en-US" sz="1800" dirty="0" smtClean="0">
                <a:latin typeface="Comic Sans MS" panose="030F0702030302020204" pitchFamily="66" charset="0"/>
              </a:rPr>
            </a:br>
            <a:r>
              <a:rPr lang="en-GB" altLang="en-US" sz="1800" dirty="0" smtClean="0">
                <a:latin typeface="Comic Sans MS" panose="030F0702030302020204" pitchFamily="66" charset="0"/>
              </a:rPr>
              <a:t>       fossa </a:t>
            </a:r>
            <a:r>
              <a:rPr lang="en-GB" altLang="en-US" sz="1800" dirty="0" err="1">
                <a:latin typeface="Comic Sans MS" panose="030F0702030302020204" pitchFamily="66" charset="0"/>
              </a:rPr>
              <a:t>sacci</a:t>
            </a:r>
            <a:r>
              <a:rPr lang="en-GB" altLang="en-US" sz="1800" dirty="0">
                <a:latin typeface="Comic Sans MS" panose="030F0702030302020204" pitchFamily="66" charset="0"/>
              </a:rPr>
              <a:t> </a:t>
            </a:r>
            <a:r>
              <a:rPr lang="en-GB" altLang="en-US" sz="1800" dirty="0" err="1">
                <a:latin typeface="Comic Sans MS" panose="030F0702030302020204" pitchFamily="66" charset="0"/>
              </a:rPr>
              <a:t>lacrimalis</a:t>
            </a:r>
            <a:r>
              <a:rPr lang="en-GB" altLang="en-US" sz="1800" dirty="0">
                <a:latin typeface="Comic Sans MS" panose="030F0702030302020204" pitchFamily="66" charset="0"/>
              </a:rPr>
              <a:t> at the anterior </a:t>
            </a:r>
            <a:r>
              <a:rPr lang="en-GB" altLang="en-US" sz="1800" dirty="0" smtClean="0">
                <a:latin typeface="Comic Sans MS" panose="030F0702030302020204" pitchFamily="66" charset="0"/>
              </a:rPr>
              <a:t>part </a:t>
            </a:r>
            <a:r>
              <a:rPr lang="en-GB" altLang="en-US" sz="1800" dirty="0">
                <a:latin typeface="Comic Sans MS" panose="030F0702030302020204" pitchFamily="66" charset="0"/>
              </a:rPr>
              <a:t>of the inner wall of the </a:t>
            </a:r>
            <a:r>
              <a:rPr lang="en-GB" altLang="en-US" sz="1800" dirty="0" smtClean="0">
                <a:latin typeface="Comic Sans MS" panose="030F0702030302020204" pitchFamily="66" charset="0"/>
              </a:rPr>
              <a:t>orbit</a:t>
            </a:r>
            <a:r>
              <a:rPr lang="en-US" altLang="en-US" sz="1800" dirty="0">
                <a:latin typeface="Comic Sans MS" panose="030F0702030302020204" pitchFamily="66" charset="0"/>
              </a:rPr>
              <a:t/>
            </a:r>
            <a:br>
              <a:rPr lang="en-US" altLang="en-US" sz="1800" dirty="0">
                <a:latin typeface="Comic Sans MS" panose="030F0702030302020204" pitchFamily="66" charset="0"/>
              </a:rPr>
            </a:br>
            <a:r>
              <a:rPr lang="en-US" altLang="en-US" sz="1800" dirty="0">
                <a:latin typeface="Comic Sans MS" panose="030F0702030302020204" pitchFamily="66" charset="0"/>
              </a:rPr>
              <a:t>     - </a:t>
            </a:r>
            <a:r>
              <a:rPr lang="en-GB" altLang="en-US" sz="1800" dirty="0" smtClean="0">
                <a:latin typeface="Comic Sans MS" panose="030F0702030302020204" pitchFamily="66" charset="0"/>
              </a:rPr>
              <a:t>membranous-mucous organ</a:t>
            </a:r>
            <a:endParaRPr lang="en-US" altLang="en-US" sz="1800" dirty="0">
              <a:latin typeface="Comic Sans MS" panose="030F0702030302020204" pitchFamily="66" charset="0"/>
            </a:endParaRPr>
          </a:p>
          <a:p>
            <a:pPr eaLnBrk="1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en-US" altLang="en-US" sz="1800" dirty="0">
                <a:latin typeface="Comic Sans MS" panose="030F0702030302020204" pitchFamily="66" charset="0"/>
              </a:rPr>
              <a:t>     - </a:t>
            </a:r>
            <a:r>
              <a:rPr lang="en-GB" altLang="en-US" sz="1800" dirty="0" smtClean="0">
                <a:latin typeface="Comic Sans MS" panose="030F0702030302020204" pitchFamily="66" charset="0"/>
              </a:rPr>
              <a:t>upper end</a:t>
            </a:r>
            <a:r>
              <a:rPr lang="en-US" altLang="en-US" sz="1800" dirty="0" smtClean="0">
                <a:latin typeface="Comic Sans MS" panose="030F0702030302020204" pitchFamily="66" charset="0"/>
              </a:rPr>
              <a:t>: </a:t>
            </a:r>
            <a:r>
              <a:rPr lang="en-US" altLang="en-US" sz="1800" dirty="0">
                <a:latin typeface="Comic Sans MS" panose="030F0702030302020204" pitchFamily="66" charset="0"/>
              </a:rPr>
              <a:t>fornix </a:t>
            </a:r>
            <a:r>
              <a:rPr lang="en-US" altLang="en-US" sz="1800" dirty="0" err="1">
                <a:latin typeface="Comic Sans MS" panose="030F0702030302020204" pitchFamily="66" charset="0"/>
              </a:rPr>
              <a:t>sacci</a:t>
            </a:r>
            <a:r>
              <a:rPr lang="en-US" altLang="en-US" sz="1800" dirty="0">
                <a:latin typeface="Comic Sans MS" panose="030F0702030302020204" pitchFamily="66" charset="0"/>
              </a:rPr>
              <a:t> </a:t>
            </a:r>
            <a:r>
              <a:rPr lang="en-US" altLang="en-US" sz="1800" dirty="0" err="1">
                <a:latin typeface="Comic Sans MS" panose="030F0702030302020204" pitchFamily="66" charset="0"/>
              </a:rPr>
              <a:t>lacrimalis</a:t>
            </a:r>
            <a:r>
              <a:rPr lang="en-US" altLang="en-US" sz="1800" dirty="0">
                <a:latin typeface="Comic Sans MS" panose="030F0702030302020204" pitchFamily="66" charset="0"/>
              </a:rPr>
              <a:t/>
            </a:r>
            <a:br>
              <a:rPr lang="en-US" altLang="en-US" sz="1800" dirty="0">
                <a:latin typeface="Comic Sans MS" panose="030F0702030302020204" pitchFamily="66" charset="0"/>
              </a:rPr>
            </a:br>
            <a:r>
              <a:rPr lang="en-US" altLang="en-US" sz="1800" dirty="0">
                <a:latin typeface="Comic Sans MS" panose="030F0702030302020204" pitchFamily="66" charset="0"/>
              </a:rPr>
              <a:t>     - </a:t>
            </a:r>
            <a:r>
              <a:rPr lang="en-GB" altLang="en-US" sz="1800" dirty="0" smtClean="0">
                <a:latin typeface="Comic Sans MS" panose="030F0702030302020204" pitchFamily="66" charset="0"/>
              </a:rPr>
              <a:t>lower end</a:t>
            </a:r>
            <a:r>
              <a:rPr lang="en-US" altLang="en-US" sz="1800" dirty="0" smtClean="0">
                <a:latin typeface="Comic Sans MS" panose="030F0702030302020204" pitchFamily="66" charset="0"/>
              </a:rPr>
              <a:t>: </a:t>
            </a:r>
            <a:r>
              <a:rPr lang="en-GB" altLang="en-US" sz="1800" dirty="0" smtClean="0">
                <a:latin typeface="Comic Sans MS" panose="030F0702030302020204" pitchFamily="66" charset="0"/>
              </a:rPr>
              <a:t>opened </a:t>
            </a:r>
            <a:r>
              <a:rPr lang="en-GB" altLang="en-US" sz="1800" dirty="0">
                <a:latin typeface="Comic Sans MS" panose="030F0702030302020204" pitchFamily="66" charset="0"/>
              </a:rPr>
              <a:t>and continues into the </a:t>
            </a:r>
            <a:r>
              <a:rPr lang="en-GB" altLang="en-US" sz="1800" dirty="0" smtClean="0">
                <a:latin typeface="Comic Sans MS" panose="030F0702030302020204" pitchFamily="66" charset="0"/>
              </a:rPr>
              <a:t/>
            </a:r>
            <a:br>
              <a:rPr lang="en-GB" altLang="en-US" sz="1800" dirty="0" smtClean="0">
                <a:latin typeface="Comic Sans MS" panose="030F0702030302020204" pitchFamily="66" charset="0"/>
              </a:rPr>
            </a:br>
            <a:r>
              <a:rPr lang="en-GB" altLang="en-US" sz="1800" dirty="0" smtClean="0">
                <a:latin typeface="Comic Sans MS" panose="030F0702030302020204" pitchFamily="66" charset="0"/>
              </a:rPr>
              <a:t>        nasolacrimal </a:t>
            </a:r>
            <a:r>
              <a:rPr lang="en-GB" altLang="en-US" sz="1800" dirty="0">
                <a:latin typeface="Comic Sans MS" panose="030F0702030302020204" pitchFamily="66" charset="0"/>
              </a:rPr>
              <a:t>duct</a:t>
            </a:r>
            <a:endParaRPr lang="en-US" altLang="en-US" sz="1800" dirty="0">
              <a:latin typeface="Comic Sans MS" panose="030F0702030302020204" pitchFamily="66" charset="0"/>
            </a:endParaRPr>
          </a:p>
          <a:p>
            <a:pPr eaLnBrk="1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en-US" altLang="en-US" sz="1800" dirty="0">
                <a:latin typeface="Comic Sans MS" panose="030F0702030302020204" pitchFamily="66" charset="0"/>
              </a:rPr>
              <a:t/>
            </a:r>
            <a:br>
              <a:rPr lang="en-US" altLang="en-US" sz="1800" dirty="0">
                <a:latin typeface="Comic Sans MS" panose="030F0702030302020204" pitchFamily="66" charset="0"/>
              </a:rPr>
            </a:br>
            <a:r>
              <a:rPr lang="en-US" altLang="en-US" sz="2000" b="1" dirty="0">
                <a:latin typeface="Comic Sans MS" panose="030F0702030302020204" pitchFamily="66" charset="0"/>
              </a:rPr>
              <a:t>5) </a:t>
            </a:r>
            <a:r>
              <a:rPr lang="en-GB" altLang="en-US" sz="2000" b="1" dirty="0" smtClean="0">
                <a:latin typeface="Comic Sans MS" panose="030F0702030302020204" pitchFamily="66" charset="0"/>
              </a:rPr>
              <a:t>nasolacrimal duct</a:t>
            </a:r>
            <a:r>
              <a:rPr lang="en-US" altLang="en-US" sz="2000" b="1" dirty="0">
                <a:latin typeface="Comic Sans MS" panose="030F0702030302020204" pitchFamily="66" charset="0"/>
              </a:rPr>
              <a:t/>
            </a:r>
            <a:br>
              <a:rPr lang="en-US" altLang="en-US" sz="2000" b="1" dirty="0">
                <a:latin typeface="Comic Sans MS" panose="030F0702030302020204" pitchFamily="66" charset="0"/>
              </a:rPr>
            </a:br>
            <a:r>
              <a:rPr lang="en-US" altLang="en-US" sz="2000" b="1" dirty="0">
                <a:latin typeface="Comic Sans MS" panose="030F0702030302020204" pitchFamily="66" charset="0"/>
              </a:rPr>
              <a:t>   (</a:t>
            </a:r>
            <a:r>
              <a:rPr lang="en-US" altLang="en-US" sz="2000" b="1" dirty="0" err="1">
                <a:latin typeface="Comic Sans MS" panose="030F0702030302020204" pitchFamily="66" charset="0"/>
              </a:rPr>
              <a:t>ductus</a:t>
            </a:r>
            <a:r>
              <a:rPr lang="en-US" altLang="en-US" sz="2000" b="1" dirty="0">
                <a:latin typeface="Comic Sans MS" panose="030F0702030302020204" pitchFamily="66" charset="0"/>
              </a:rPr>
              <a:t> </a:t>
            </a:r>
            <a:r>
              <a:rPr lang="en-US" altLang="en-US" sz="2000" b="1" dirty="0" err="1">
                <a:latin typeface="Comic Sans MS" panose="030F0702030302020204" pitchFamily="66" charset="0"/>
              </a:rPr>
              <a:t>nasolacrimalis</a:t>
            </a:r>
            <a:r>
              <a:rPr lang="en-US" altLang="en-US" sz="2000" b="1" dirty="0">
                <a:latin typeface="Comic Sans MS" panose="030F0702030302020204" pitchFamily="66" charset="0"/>
              </a:rPr>
              <a:t>)</a:t>
            </a:r>
            <a:r>
              <a:rPr lang="en-US" altLang="en-US" sz="1800" dirty="0">
                <a:latin typeface="Comic Sans MS" panose="030F0702030302020204" pitchFamily="66" charset="0"/>
              </a:rPr>
              <a:t>   </a:t>
            </a:r>
          </a:p>
          <a:p>
            <a:pPr eaLnBrk="1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en-US" altLang="en-US" sz="1800" dirty="0">
                <a:latin typeface="Comic Sans MS" panose="030F0702030302020204" pitchFamily="66" charset="0"/>
              </a:rPr>
              <a:t>    - </a:t>
            </a:r>
            <a:r>
              <a:rPr lang="en-GB" altLang="en-US" sz="1800" dirty="0">
                <a:latin typeface="Comic Sans MS" panose="030F0702030302020204" pitchFamily="66" charset="0"/>
              </a:rPr>
              <a:t>membranous-mucous </a:t>
            </a:r>
            <a:r>
              <a:rPr lang="en-GB" altLang="en-US" sz="1800" dirty="0" smtClean="0">
                <a:latin typeface="Comic Sans MS" panose="030F0702030302020204" pitchFamily="66" charset="0"/>
              </a:rPr>
              <a:t>duct</a:t>
            </a:r>
            <a:br>
              <a:rPr lang="en-GB" altLang="en-US" sz="1800" dirty="0" smtClean="0">
                <a:latin typeface="Comic Sans MS" panose="030F0702030302020204" pitchFamily="66" charset="0"/>
              </a:rPr>
            </a:br>
            <a:r>
              <a:rPr lang="en-US" altLang="en-US" sz="1800" dirty="0" smtClean="0">
                <a:latin typeface="Comic Sans MS" panose="030F0702030302020204" pitchFamily="66" charset="0"/>
              </a:rPr>
              <a:t>    </a:t>
            </a:r>
            <a:r>
              <a:rPr lang="en-US" altLang="en-US" sz="1800" dirty="0">
                <a:latin typeface="Comic Sans MS" panose="030F0702030302020204" pitchFamily="66" charset="0"/>
              </a:rPr>
              <a:t>- </a:t>
            </a:r>
            <a:r>
              <a:rPr lang="en-GB" altLang="en-US" sz="1800" dirty="0" smtClean="0">
                <a:latin typeface="Comic Sans MS" panose="030F0702030302020204" pitchFamily="66" charset="0"/>
              </a:rPr>
              <a:t>passes through </a:t>
            </a:r>
            <a:r>
              <a:rPr lang="en-GB" altLang="en-US" sz="1800" dirty="0" err="1" smtClean="0">
                <a:latin typeface="Comic Sans MS" panose="030F0702030302020204" pitchFamily="66" charset="0"/>
              </a:rPr>
              <a:t>osseus</a:t>
            </a:r>
            <a:r>
              <a:rPr lang="en-US" altLang="en-US" sz="1800" dirty="0" smtClean="0">
                <a:latin typeface="Comic Sans MS" panose="030F0702030302020204" pitchFamily="66" charset="0"/>
              </a:rPr>
              <a:t> </a:t>
            </a:r>
            <a:r>
              <a:rPr lang="en-US" altLang="en-US" sz="1800" dirty="0" err="1">
                <a:latin typeface="Comic Sans MS" panose="030F0702030302020204" pitchFamily="66" charset="0"/>
              </a:rPr>
              <a:t>canalis</a:t>
            </a:r>
            <a:r>
              <a:rPr lang="en-US" altLang="en-US" sz="1800" dirty="0">
                <a:latin typeface="Comic Sans MS" panose="030F0702030302020204" pitchFamily="66" charset="0"/>
              </a:rPr>
              <a:t> </a:t>
            </a:r>
            <a:r>
              <a:rPr lang="en-US" altLang="en-US" sz="1800" dirty="0" err="1">
                <a:latin typeface="Comic Sans MS" panose="030F0702030302020204" pitchFamily="66" charset="0"/>
              </a:rPr>
              <a:t>nasolacrimalis</a:t>
            </a:r>
            <a:r>
              <a:rPr lang="en-US" altLang="en-US" sz="1800" dirty="0">
                <a:latin typeface="Comic Sans MS" panose="030F0702030302020204" pitchFamily="66" charset="0"/>
              </a:rPr>
              <a:t/>
            </a:r>
            <a:br>
              <a:rPr lang="en-US" altLang="en-US" sz="1800" dirty="0">
                <a:latin typeface="Comic Sans MS" panose="030F0702030302020204" pitchFamily="66" charset="0"/>
              </a:rPr>
            </a:br>
            <a:r>
              <a:rPr lang="en-US" altLang="en-US" sz="1800" dirty="0">
                <a:latin typeface="Comic Sans MS" panose="030F0702030302020204" pitchFamily="66" charset="0"/>
              </a:rPr>
              <a:t>    - </a:t>
            </a:r>
            <a:r>
              <a:rPr lang="en-GB" altLang="en-US" sz="1800" dirty="0" smtClean="0">
                <a:latin typeface="Comic Sans MS" panose="030F0702030302020204" pitchFamily="66" charset="0"/>
              </a:rPr>
              <a:t>drains tears</a:t>
            </a:r>
            <a:r>
              <a:rPr lang="en-US" altLang="en-US" sz="1800" dirty="0" smtClean="0">
                <a:latin typeface="Comic Sans MS" panose="030F0702030302020204" pitchFamily="66" charset="0"/>
              </a:rPr>
              <a:t> into meatus </a:t>
            </a:r>
            <a:r>
              <a:rPr lang="en-US" altLang="en-US" sz="1800" dirty="0" err="1">
                <a:latin typeface="Comic Sans MS" panose="030F0702030302020204" pitchFamily="66" charset="0"/>
              </a:rPr>
              <a:t>nasi</a:t>
            </a:r>
            <a:r>
              <a:rPr lang="en-US" altLang="en-US" sz="1800" dirty="0">
                <a:latin typeface="Comic Sans MS" panose="030F0702030302020204" pitchFamily="66" charset="0"/>
              </a:rPr>
              <a:t> </a:t>
            </a:r>
            <a:r>
              <a:rPr lang="en-US" altLang="en-US" sz="1800" dirty="0" smtClean="0">
                <a:latin typeface="Comic Sans MS" panose="030F0702030302020204" pitchFamily="66" charset="0"/>
              </a:rPr>
              <a:t>inferior</a:t>
            </a:r>
            <a:r>
              <a:rPr lang="en-US" altLang="en-US" sz="1000" dirty="0">
                <a:latin typeface="Comic Sans MS" panose="030F0702030302020204" pitchFamily="66" charset="0"/>
              </a:rPr>
              <a:t/>
            </a:r>
            <a:br>
              <a:rPr lang="en-US" altLang="en-US" sz="1000" dirty="0">
                <a:latin typeface="Comic Sans MS" panose="030F0702030302020204" pitchFamily="66" charset="0"/>
              </a:rPr>
            </a:br>
            <a:endParaRPr lang="en-US" altLang="en-US" sz="2000" b="1" dirty="0">
              <a:latin typeface="Comic Sans MS" panose="030F0702030302020204" pitchFamily="66" charset="0"/>
            </a:endParaRPr>
          </a:p>
          <a:p>
            <a:pPr eaLnBrk="1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endParaRPr lang="en-US" altLang="en-US" sz="2000" dirty="0">
              <a:latin typeface="Comic Sans MS" panose="030F0702030302020204" pitchFamily="66" charset="0"/>
            </a:endParaRPr>
          </a:p>
          <a:p>
            <a:pPr eaLnBrk="1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en-US" altLang="en-US" sz="2000" dirty="0">
                <a:latin typeface="Comic Sans MS" panose="030F0702030302020204" pitchFamily="66" charset="0"/>
              </a:rPr>
              <a:t/>
            </a:r>
            <a:br>
              <a:rPr lang="en-US" altLang="en-US" sz="2000" dirty="0">
                <a:latin typeface="Comic Sans MS" panose="030F0702030302020204" pitchFamily="66" charset="0"/>
              </a:rPr>
            </a:br>
            <a:endParaRPr lang="en-US" altLang="en-US" sz="20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9104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30175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GB" altLang="en-US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anose="030F0702030302020204" pitchFamily="66" charset="0"/>
              </a:rPr>
              <a:t>Organ of hearing and balance</a:t>
            </a:r>
            <a:r>
              <a:rPr lang="en-US" altLang="en-US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anose="030F0702030302020204" pitchFamily="66" charset="0"/>
              </a:rPr>
              <a:t/>
            </a:r>
            <a:br>
              <a:rPr lang="en-US" altLang="en-US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anose="030F0702030302020204" pitchFamily="66" charset="0"/>
              </a:rPr>
            </a:br>
            <a:r>
              <a:rPr lang="en-US" altLang="en-US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anose="030F0702030302020204" pitchFamily="66" charset="0"/>
              </a:rPr>
              <a:t>(</a:t>
            </a:r>
            <a:r>
              <a:rPr lang="en-US" altLang="en-US" sz="280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anose="030F0702030302020204" pitchFamily="66" charset="0"/>
              </a:rPr>
              <a:t>Organum</a:t>
            </a:r>
            <a:r>
              <a:rPr lang="en-US" altLang="en-US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anose="030F0702030302020204" pitchFamily="66" charset="0"/>
              </a:rPr>
              <a:t> </a:t>
            </a:r>
            <a:r>
              <a:rPr lang="en-US" altLang="en-US" sz="280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anose="030F0702030302020204" pitchFamily="66" charset="0"/>
              </a:rPr>
              <a:t>vestibulocochleare</a:t>
            </a:r>
            <a:r>
              <a:rPr lang="en-US" altLang="en-US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anose="030F0702030302020204" pitchFamily="66" charset="0"/>
              </a:rPr>
              <a:t>)</a:t>
            </a:r>
          </a:p>
        </p:txBody>
      </p:sp>
      <p:sp>
        <p:nvSpPr>
          <p:cNvPr id="43011" name="Rectangle 3"/>
          <p:cNvSpPr>
            <a:spLocks noGrp="1" noChangeArrowheads="1"/>
          </p:cNvSpPr>
          <p:nvPr>
            <p:ph sz="half" idx="1"/>
          </p:nvPr>
        </p:nvSpPr>
        <p:spPr>
          <a:xfrm>
            <a:off x="457200" y="1284288"/>
            <a:ext cx="8220075" cy="4525962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400" b="1" i="1" dirty="0" smtClean="0">
                <a:latin typeface="Comic Sans MS" pitchFamily="66" charset="0"/>
              </a:rPr>
              <a:t>I</a:t>
            </a:r>
            <a:r>
              <a:rPr lang="en-US" altLang="en-US" sz="2400" b="1" i="1" dirty="0" smtClean="0">
                <a:latin typeface="Comic Sans MS" pitchFamily="66" charset="0"/>
              </a:rPr>
              <a:t> :</a:t>
            </a:r>
            <a:r>
              <a:rPr lang="en-GB" altLang="en-US" sz="2400" b="1" i="1" dirty="0" smtClean="0">
                <a:latin typeface="Comic Sans MS" pitchFamily="66" charset="0"/>
              </a:rPr>
              <a:t> </a:t>
            </a:r>
            <a:r>
              <a:rPr lang="en-US" altLang="en-US" sz="2400" b="1" i="1" dirty="0" smtClean="0">
                <a:latin typeface="Comic Sans MS" pitchFamily="66" charset="0"/>
              </a:rPr>
              <a:t>Main:</a:t>
            </a:r>
            <a:r>
              <a:rPr lang="en-US" altLang="en-US" sz="2000" dirty="0" smtClean="0">
                <a:latin typeface="Comic Sans MS" pitchFamily="66" charset="0"/>
              </a:rPr>
              <a:t/>
            </a:r>
            <a:br>
              <a:rPr lang="en-US" altLang="en-US" sz="2000" dirty="0" smtClean="0">
                <a:latin typeface="Comic Sans MS" pitchFamily="66" charset="0"/>
              </a:rPr>
            </a:br>
            <a:r>
              <a:rPr lang="en-US" altLang="en-US" sz="2000" dirty="0" smtClean="0">
                <a:latin typeface="Comic Sans MS" pitchFamily="66" charset="0"/>
              </a:rPr>
              <a:t>1) inner ear (</a:t>
            </a:r>
            <a:r>
              <a:rPr lang="en-GB" altLang="en-US" sz="2000" dirty="0" err="1" smtClean="0">
                <a:latin typeface="Comic Sans MS" pitchFamily="66" charset="0"/>
              </a:rPr>
              <a:t>auris</a:t>
            </a:r>
            <a:r>
              <a:rPr lang="en-GB" altLang="en-US" sz="2000" dirty="0" smtClean="0">
                <a:latin typeface="Comic Sans MS" pitchFamily="66" charset="0"/>
              </a:rPr>
              <a:t> </a:t>
            </a:r>
            <a:r>
              <a:rPr lang="en-GB" altLang="en-US" sz="2000" dirty="0" err="1" smtClean="0">
                <a:latin typeface="Comic Sans MS" pitchFamily="66" charset="0"/>
              </a:rPr>
              <a:t>interna</a:t>
            </a:r>
            <a:r>
              <a:rPr lang="en-GB" altLang="en-US" sz="2000" dirty="0" smtClean="0">
                <a:latin typeface="Comic Sans MS" pitchFamily="66" charset="0"/>
              </a:rPr>
              <a:t>)</a:t>
            </a:r>
            <a:br>
              <a:rPr lang="en-GB" altLang="en-US" sz="2000" dirty="0" smtClean="0">
                <a:latin typeface="Comic Sans MS" pitchFamily="66" charset="0"/>
              </a:rPr>
            </a:br>
            <a:r>
              <a:rPr lang="en-US" altLang="en-US" sz="2000" dirty="0" smtClean="0">
                <a:latin typeface="Comic Sans MS" pitchFamily="66" charset="0"/>
              </a:rPr>
              <a:t>2) </a:t>
            </a:r>
            <a:r>
              <a:rPr lang="en-GB" altLang="en-US" sz="2000" dirty="0" smtClean="0">
                <a:latin typeface="Comic Sans MS" pitchFamily="66" charset="0"/>
              </a:rPr>
              <a:t>n. </a:t>
            </a:r>
            <a:r>
              <a:rPr lang="en-GB" altLang="en-US" sz="2000" dirty="0" err="1" smtClean="0">
                <a:latin typeface="Comic Sans MS" pitchFamily="66" charset="0"/>
              </a:rPr>
              <a:t>vestibulocochlearis</a:t>
            </a:r>
            <a:endParaRPr lang="en-GB" altLang="en-US" sz="2000" dirty="0" smtClean="0">
              <a:latin typeface="Comic Sans MS" pitchFamily="66" charset="0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GB" altLang="en-US" sz="2000" dirty="0" smtClean="0">
              <a:latin typeface="Comic Sans MS" pitchFamily="66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en-US" altLang="en-US" sz="2400" b="1" i="1" dirty="0" smtClean="0">
                <a:latin typeface="Comic Sans MS" pitchFamily="66" charset="0"/>
              </a:rPr>
              <a:t>II </a:t>
            </a:r>
            <a:r>
              <a:rPr lang="en-GB" altLang="en-US" sz="2400" b="1" i="1" dirty="0" smtClean="0">
                <a:latin typeface="Comic Sans MS" pitchFamily="66" charset="0"/>
              </a:rPr>
              <a:t>Accessory </a:t>
            </a:r>
            <a:r>
              <a:rPr lang="en-GB" altLang="en-US" sz="2400" b="1" i="1" dirty="0">
                <a:latin typeface="Comic Sans MS" pitchFamily="66" charset="0"/>
              </a:rPr>
              <a:t>organs for receiving and conducting sound waves to the inner ear :</a:t>
            </a:r>
            <a:endParaRPr lang="en-US" altLang="en-US" sz="2400" b="1" i="1" dirty="0" smtClean="0">
              <a:latin typeface="Comic Sans MS" pitchFamily="66" charset="0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altLang="en-US" sz="2000" dirty="0" smtClean="0">
                <a:latin typeface="Comic Sans MS" pitchFamily="66" charset="0"/>
              </a:rPr>
              <a:t>     1) external ear (</a:t>
            </a:r>
            <a:r>
              <a:rPr lang="en-GB" altLang="en-US" sz="2000" dirty="0" err="1" smtClean="0">
                <a:latin typeface="Comic Sans MS" pitchFamily="66" charset="0"/>
              </a:rPr>
              <a:t>auris</a:t>
            </a:r>
            <a:r>
              <a:rPr lang="en-GB" altLang="en-US" sz="2000" dirty="0" smtClean="0">
                <a:latin typeface="Comic Sans MS" pitchFamily="66" charset="0"/>
              </a:rPr>
              <a:t> </a:t>
            </a:r>
            <a:r>
              <a:rPr lang="en-GB" altLang="en-US" sz="2000" dirty="0" err="1" smtClean="0">
                <a:latin typeface="Comic Sans MS" pitchFamily="66" charset="0"/>
              </a:rPr>
              <a:t>externa</a:t>
            </a:r>
            <a:r>
              <a:rPr lang="en-GB" altLang="en-US" sz="2000" dirty="0" smtClean="0">
                <a:latin typeface="Comic Sans MS" pitchFamily="66" charset="0"/>
              </a:rPr>
              <a:t>)</a:t>
            </a:r>
            <a:br>
              <a:rPr lang="en-GB" altLang="en-US" sz="2000" dirty="0" smtClean="0">
                <a:latin typeface="Comic Sans MS" pitchFamily="66" charset="0"/>
              </a:rPr>
            </a:br>
            <a:r>
              <a:rPr lang="en-US" altLang="en-US" sz="2000" dirty="0" smtClean="0">
                <a:latin typeface="Comic Sans MS" pitchFamily="66" charset="0"/>
              </a:rPr>
              <a:t>2) middle ear (</a:t>
            </a:r>
            <a:r>
              <a:rPr lang="en-GB" altLang="en-US" sz="2000" dirty="0" err="1" smtClean="0">
                <a:latin typeface="Comic Sans MS" pitchFamily="66" charset="0"/>
              </a:rPr>
              <a:t>auris</a:t>
            </a:r>
            <a:r>
              <a:rPr lang="en-GB" altLang="en-US" sz="2000" dirty="0" smtClean="0">
                <a:latin typeface="Comic Sans MS" pitchFamily="66" charset="0"/>
              </a:rPr>
              <a:t> media)</a:t>
            </a:r>
            <a:r>
              <a:rPr lang="en-US" altLang="en-US" sz="2000" dirty="0" smtClean="0">
                <a:latin typeface="Comic Sans MS" pitchFamily="66" charset="0"/>
              </a:rPr>
              <a:t/>
            </a:r>
            <a:br>
              <a:rPr lang="en-US" altLang="en-US" sz="2000" dirty="0" smtClean="0">
                <a:latin typeface="Comic Sans MS" pitchFamily="66" charset="0"/>
              </a:rPr>
            </a:br>
            <a:endParaRPr lang="en-US" altLang="en-US" sz="2000" dirty="0" smtClean="0">
              <a:latin typeface="Comic Sans MS" pitchFamily="66" charset="0"/>
            </a:endParaRPr>
          </a:p>
        </p:txBody>
      </p:sp>
      <p:pic>
        <p:nvPicPr>
          <p:cNvPr id="43012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 l="25792" t="20235" r="26436" b="28172"/>
          <a:stretch>
            <a:fillRect/>
          </a:stretch>
        </p:blipFill>
        <p:spPr>
          <a:xfrm>
            <a:off x="4572000" y="4005263"/>
            <a:ext cx="4078288" cy="2547937"/>
          </a:xfr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 txBox="1">
            <a:spLocks noRot="1" noChangeArrowheads="1"/>
          </p:cNvSpPr>
          <p:nvPr/>
        </p:nvSpPr>
        <p:spPr bwMode="auto">
          <a:xfrm>
            <a:off x="2214563" y="641350"/>
            <a:ext cx="5214937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ctr" eaLnBrk="1" hangingPunct="1"/>
            <a:r>
              <a:rPr lang="en-GB" altLang="en-US" sz="30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Ear – the parts</a:t>
            </a:r>
            <a:endParaRPr lang="en-US" sz="3000" b="1" dirty="0">
              <a:effectLst>
                <a:outerShdw blurRad="38100" dist="38100" dir="2700000" algn="tl">
                  <a:srgbClr val="C0C0C0"/>
                </a:outerShdw>
              </a:effectLst>
              <a:latin typeface="Comic Sans MS" pitchFamily="66" charset="0"/>
            </a:endParaRPr>
          </a:p>
        </p:txBody>
      </p:sp>
      <p:sp>
        <p:nvSpPr>
          <p:cNvPr id="44035" name="Rectangle 2"/>
          <p:cNvSpPr>
            <a:spLocks noChangeArrowheads="1"/>
          </p:cNvSpPr>
          <p:nvPr/>
        </p:nvSpPr>
        <p:spPr bwMode="auto">
          <a:xfrm>
            <a:off x="285750" y="1500188"/>
            <a:ext cx="8643938" cy="332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en-US" sz="2000" dirty="0">
                <a:latin typeface="Comic Sans MS" pitchFamily="66" charset="0"/>
              </a:rPr>
              <a:t>• </a:t>
            </a:r>
            <a:r>
              <a:rPr lang="en-GB" altLang="en-US" sz="2000" dirty="0" smtClean="0">
                <a:latin typeface="Comic Sans MS" pitchFamily="66" charset="0"/>
              </a:rPr>
              <a:t>External ear </a:t>
            </a:r>
            <a:r>
              <a:rPr lang="en-US" altLang="en-US" sz="2000" dirty="0" smtClean="0">
                <a:latin typeface="Comic Sans MS" pitchFamily="66" charset="0"/>
              </a:rPr>
              <a:t>(</a:t>
            </a:r>
            <a:r>
              <a:rPr lang="en-US" altLang="en-US" sz="2000" dirty="0" err="1" smtClean="0">
                <a:latin typeface="Comic Sans MS" pitchFamily="66" charset="0"/>
              </a:rPr>
              <a:t>auris</a:t>
            </a:r>
            <a:r>
              <a:rPr lang="en-US" altLang="en-US" sz="2000" dirty="0" smtClean="0">
                <a:latin typeface="Comic Sans MS" pitchFamily="66" charset="0"/>
              </a:rPr>
              <a:t> </a:t>
            </a:r>
            <a:r>
              <a:rPr lang="en-US" altLang="en-US" sz="2000" dirty="0" err="1">
                <a:latin typeface="Comic Sans MS" pitchFamily="66" charset="0"/>
              </a:rPr>
              <a:t>externa</a:t>
            </a:r>
            <a:r>
              <a:rPr lang="en-US" altLang="en-US" sz="2000" dirty="0">
                <a:latin typeface="Comic Sans MS" pitchFamily="66" charset="0"/>
              </a:rPr>
              <a:t>)</a:t>
            </a:r>
            <a:br>
              <a:rPr lang="en-US" altLang="en-US" sz="2000" dirty="0">
                <a:latin typeface="Comic Sans MS" pitchFamily="66" charset="0"/>
              </a:rPr>
            </a:br>
            <a:endParaRPr lang="en-US" altLang="en-US" sz="2000" dirty="0">
              <a:latin typeface="Comic Sans MS" pitchFamily="66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en-US" sz="2000" dirty="0">
                <a:latin typeface="Comic Sans MS" pitchFamily="66" charset="0"/>
              </a:rPr>
              <a:t>• </a:t>
            </a:r>
            <a:r>
              <a:rPr lang="en-GB" altLang="en-US" sz="2000" dirty="0" smtClean="0">
                <a:latin typeface="Comic Sans MS" pitchFamily="66" charset="0"/>
              </a:rPr>
              <a:t>Middle ear </a:t>
            </a:r>
            <a:r>
              <a:rPr lang="en-US" altLang="en-US" sz="2000" dirty="0" smtClean="0">
                <a:latin typeface="Comic Sans MS" pitchFamily="66" charset="0"/>
              </a:rPr>
              <a:t>(</a:t>
            </a:r>
            <a:r>
              <a:rPr lang="en-US" altLang="en-US" sz="2000" dirty="0" err="1" smtClean="0">
                <a:latin typeface="Comic Sans MS" pitchFamily="66" charset="0"/>
              </a:rPr>
              <a:t>auris</a:t>
            </a:r>
            <a:r>
              <a:rPr lang="en-US" altLang="en-US" sz="2000" dirty="0" smtClean="0">
                <a:latin typeface="Comic Sans MS" pitchFamily="66" charset="0"/>
              </a:rPr>
              <a:t> </a:t>
            </a:r>
            <a:r>
              <a:rPr lang="en-US" altLang="en-US" sz="2000" dirty="0">
                <a:latin typeface="Comic Sans MS" pitchFamily="66" charset="0"/>
              </a:rPr>
              <a:t>media)</a:t>
            </a:r>
            <a:br>
              <a:rPr lang="en-US" altLang="en-US" sz="2000" dirty="0">
                <a:latin typeface="Comic Sans MS" pitchFamily="66" charset="0"/>
              </a:rPr>
            </a:br>
            <a:endParaRPr lang="en-US" altLang="en-US" sz="2000" dirty="0">
              <a:latin typeface="Comic Sans MS" pitchFamily="66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en-US" sz="2000" dirty="0">
                <a:latin typeface="Comic Sans MS" pitchFamily="66" charset="0"/>
              </a:rPr>
              <a:t>• </a:t>
            </a:r>
            <a:r>
              <a:rPr lang="en-GB" altLang="en-US" sz="2000" dirty="0" smtClean="0">
                <a:latin typeface="Comic Sans MS" pitchFamily="66" charset="0"/>
              </a:rPr>
              <a:t>Inner ear </a:t>
            </a:r>
            <a:r>
              <a:rPr lang="en-US" altLang="en-US" sz="2000" dirty="0" smtClean="0">
                <a:latin typeface="Comic Sans MS" pitchFamily="66" charset="0"/>
              </a:rPr>
              <a:t>(</a:t>
            </a:r>
            <a:r>
              <a:rPr lang="en-US" altLang="en-US" sz="2000" dirty="0" err="1" smtClean="0">
                <a:latin typeface="Comic Sans MS" pitchFamily="66" charset="0"/>
              </a:rPr>
              <a:t>auris</a:t>
            </a:r>
            <a:r>
              <a:rPr lang="en-US" altLang="en-US" sz="2000" dirty="0" smtClean="0">
                <a:latin typeface="Comic Sans MS" pitchFamily="66" charset="0"/>
              </a:rPr>
              <a:t> </a:t>
            </a:r>
            <a:r>
              <a:rPr lang="en-US" altLang="en-US" sz="2000" dirty="0" err="1">
                <a:latin typeface="Comic Sans MS" pitchFamily="66" charset="0"/>
              </a:rPr>
              <a:t>interna</a:t>
            </a:r>
            <a:r>
              <a:rPr lang="en-US" altLang="en-US" sz="2000" dirty="0">
                <a:latin typeface="Comic Sans MS" pitchFamily="66" charset="0"/>
              </a:rPr>
              <a:t>)</a:t>
            </a:r>
          </a:p>
          <a:p>
            <a:pPr eaLnBrk="1" hangingPunct="1">
              <a:lnSpc>
                <a:spcPct val="150000"/>
              </a:lnSpc>
            </a:pPr>
            <a:endParaRPr lang="en-US" altLang="en-US" sz="2000" dirty="0">
              <a:latin typeface="Comic Sans MS" pitchFamily="66" charset="0"/>
            </a:endParaRPr>
          </a:p>
          <a:p>
            <a:pPr eaLnBrk="1" hangingPunct="1">
              <a:lnSpc>
                <a:spcPct val="150000"/>
              </a:lnSpc>
            </a:pPr>
            <a:endParaRPr lang="en-US" altLang="en-US" sz="2000" dirty="0">
              <a:latin typeface="Comic Sans MS" pitchFamily="66" charset="0"/>
            </a:endParaRPr>
          </a:p>
        </p:txBody>
      </p:sp>
      <p:pic>
        <p:nvPicPr>
          <p:cNvPr id="44036" name="Picture 3"/>
          <p:cNvPicPr>
            <a:picLocks noChangeAspect="1" noChangeArrowheads="1"/>
          </p:cNvPicPr>
          <p:nvPr/>
        </p:nvPicPr>
        <p:blipFill>
          <a:blip r:embed="rId2" cstate="print"/>
          <a:srcRect l="25792" t="20235" r="26436" b="28172"/>
          <a:stretch>
            <a:fillRect/>
          </a:stretch>
        </p:blipFill>
        <p:spPr bwMode="auto">
          <a:xfrm>
            <a:off x="4356100" y="2997200"/>
            <a:ext cx="4660900" cy="3144838"/>
          </a:xfrm>
          <a:prstGeom prst="rect">
            <a:avLst/>
          </a:prstGeom>
          <a:noFill/>
          <a:ln w="9525">
            <a:noFill/>
            <a:bevel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1"/>
          <p:cNvSpPr>
            <a:spLocks noChangeArrowheads="1"/>
          </p:cNvSpPr>
          <p:nvPr/>
        </p:nvSpPr>
        <p:spPr bwMode="auto">
          <a:xfrm>
            <a:off x="107950" y="1127125"/>
            <a:ext cx="8969375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en-GB" altLang="en-US" sz="2000" b="1" dirty="0" smtClean="0">
                <a:latin typeface="Comic Sans MS" pitchFamily="66" charset="0"/>
              </a:rPr>
              <a:t>Parts</a:t>
            </a:r>
            <a:r>
              <a:rPr lang="en-US" altLang="en-US" sz="2000" b="1" dirty="0" smtClean="0">
                <a:latin typeface="Comic Sans MS" pitchFamily="66" charset="0"/>
              </a:rPr>
              <a:t>:</a:t>
            </a:r>
            <a:endParaRPr lang="en-US" altLang="en-US" sz="2000" b="1" dirty="0">
              <a:latin typeface="Comic Sans MS" pitchFamily="66" charset="0"/>
            </a:endParaRPr>
          </a:p>
          <a:p>
            <a:pPr eaLnBrk="1" hangingPunct="1">
              <a:buFontTx/>
              <a:buAutoNum type="arabicParenR"/>
            </a:pPr>
            <a:r>
              <a:rPr lang="en-US" sz="2000" b="1" dirty="0">
                <a:latin typeface="Comic Sans MS" pitchFamily="66" charset="0"/>
              </a:rPr>
              <a:t> </a:t>
            </a:r>
            <a:r>
              <a:rPr lang="en-GB" altLang="en-US" sz="2000" b="1" dirty="0" err="1" smtClean="0">
                <a:latin typeface="Comic Sans MS" pitchFamily="66" charset="0"/>
              </a:rPr>
              <a:t>Auricula</a:t>
            </a:r>
            <a:r>
              <a:rPr lang="en-GB" altLang="en-US" sz="2000" b="1" dirty="0" smtClean="0">
                <a:latin typeface="Comic Sans MS" pitchFamily="66" charset="0"/>
              </a:rPr>
              <a:t> </a:t>
            </a:r>
            <a:r>
              <a:rPr lang="fr-FR" altLang="en-US" sz="2000" b="1" dirty="0" smtClean="0">
                <a:latin typeface="Comic Sans MS" pitchFamily="66" charset="0"/>
              </a:rPr>
              <a:t>(</a:t>
            </a:r>
            <a:r>
              <a:rPr lang="en-US" altLang="en-US" sz="2000" b="1" i="1" dirty="0" err="1">
                <a:latin typeface="Comic Sans MS" pitchFamily="66" charset="0"/>
              </a:rPr>
              <a:t>auricula</a:t>
            </a:r>
            <a:r>
              <a:rPr lang="fr-FR" altLang="en-US" sz="2000" b="1" i="1" dirty="0">
                <a:latin typeface="Comic Sans MS" pitchFamily="66" charset="0"/>
              </a:rPr>
              <a:t>)</a:t>
            </a:r>
            <a:r>
              <a:rPr lang="en-US" altLang="en-US" sz="2000" b="1" i="1" dirty="0">
                <a:latin typeface="Comic Sans MS" pitchFamily="66" charset="0"/>
              </a:rPr>
              <a:t> </a:t>
            </a:r>
            <a:br>
              <a:rPr lang="en-US" altLang="en-US" sz="2000" b="1" i="1" dirty="0">
                <a:latin typeface="Comic Sans MS" pitchFamily="66" charset="0"/>
              </a:rPr>
            </a:br>
            <a:endParaRPr lang="en-US" altLang="en-US" sz="2000" b="1" i="1" dirty="0">
              <a:latin typeface="Comic Sans MS" pitchFamily="66" charset="0"/>
            </a:endParaRPr>
          </a:p>
          <a:p>
            <a:pPr eaLnBrk="1" hangingPunct="1">
              <a:buFontTx/>
              <a:buAutoNum type="arabicParenR"/>
            </a:pPr>
            <a:r>
              <a:rPr lang="en-US" sz="2000" b="1" dirty="0">
                <a:latin typeface="Comic Sans MS" pitchFamily="66" charset="0"/>
              </a:rPr>
              <a:t> </a:t>
            </a:r>
            <a:r>
              <a:rPr lang="en-GB" altLang="en-US" sz="2000" b="1" dirty="0" smtClean="0">
                <a:latin typeface="Comic Sans MS" pitchFamily="66" charset="0"/>
              </a:rPr>
              <a:t>External auditory meatus </a:t>
            </a:r>
            <a:r>
              <a:rPr lang="en-US" altLang="en-US" sz="2000" dirty="0" smtClean="0">
                <a:latin typeface="Comic Sans MS" pitchFamily="66" charset="0"/>
              </a:rPr>
              <a:t>(</a:t>
            </a:r>
            <a:r>
              <a:rPr lang="en-US" altLang="en-US" sz="2000" b="1" i="1" dirty="0" smtClean="0">
                <a:latin typeface="Comic Sans MS" pitchFamily="66" charset="0"/>
              </a:rPr>
              <a:t>meatus </a:t>
            </a:r>
            <a:r>
              <a:rPr lang="en-US" altLang="en-US" sz="2000" b="1" i="1" dirty="0" err="1">
                <a:latin typeface="Comic Sans MS" pitchFamily="66" charset="0"/>
              </a:rPr>
              <a:t>acusticus</a:t>
            </a:r>
            <a:r>
              <a:rPr lang="en-US" altLang="en-US" sz="2000" b="1" i="1" dirty="0">
                <a:latin typeface="Comic Sans MS" pitchFamily="66" charset="0"/>
              </a:rPr>
              <a:t> </a:t>
            </a:r>
            <a:r>
              <a:rPr lang="en-US" altLang="en-US" sz="2000" b="1" i="1" dirty="0" err="1">
                <a:latin typeface="Comic Sans MS" pitchFamily="66" charset="0"/>
              </a:rPr>
              <a:t>externus</a:t>
            </a:r>
            <a:r>
              <a:rPr lang="en-US" altLang="en-US" sz="2000" i="1" dirty="0">
                <a:latin typeface="Comic Sans MS" pitchFamily="66" charset="0"/>
              </a:rPr>
              <a:t>) - </a:t>
            </a:r>
            <a:r>
              <a:rPr lang="en-US" altLang="en-US" sz="2000" i="1" dirty="0" smtClean="0">
                <a:latin typeface="Comic Sans MS" pitchFamily="66" charset="0"/>
              </a:rPr>
              <a:t>length </a:t>
            </a:r>
            <a:r>
              <a:rPr lang="en-US" altLang="en-US" sz="2000" i="1" dirty="0">
                <a:latin typeface="Times New Roman" pitchFamily="18" charset="0"/>
              </a:rPr>
              <a:t>~ </a:t>
            </a:r>
            <a:r>
              <a:rPr lang="en-US" altLang="en-US" sz="2000" i="1" dirty="0" smtClean="0">
                <a:latin typeface="Times New Roman" pitchFamily="18" charset="0"/>
              </a:rPr>
              <a:t>3cm</a:t>
            </a:r>
            <a:endParaRPr lang="en-US" altLang="en-US" sz="2000" i="1" dirty="0">
              <a:latin typeface="Comic Sans MS" pitchFamily="66" charset="0"/>
            </a:endParaRPr>
          </a:p>
          <a:p>
            <a:pPr eaLnBrk="1" hangingPunct="1"/>
            <a:r>
              <a:rPr lang="en-US" altLang="en-US" sz="2000" b="1" dirty="0">
                <a:latin typeface="Comic Sans MS" pitchFamily="66" charset="0"/>
              </a:rPr>
              <a:t>* </a:t>
            </a:r>
            <a:r>
              <a:rPr lang="en-GB" altLang="en-US" sz="2000" b="1" dirty="0" smtClean="0">
                <a:latin typeface="Comic Sans MS" pitchFamily="66" charset="0"/>
              </a:rPr>
              <a:t>Tympanic membrane (eardrum) </a:t>
            </a:r>
            <a:r>
              <a:rPr lang="en-US" altLang="en-US" sz="2000" b="1" dirty="0" smtClean="0">
                <a:latin typeface="Comic Sans MS" pitchFamily="66" charset="0"/>
              </a:rPr>
              <a:t>(</a:t>
            </a:r>
            <a:r>
              <a:rPr lang="en-US" altLang="en-US" sz="2000" b="1" i="1" dirty="0" err="1" smtClean="0">
                <a:latin typeface="Comic Sans MS" pitchFamily="66" charset="0"/>
              </a:rPr>
              <a:t>membrana</a:t>
            </a:r>
            <a:r>
              <a:rPr lang="en-US" altLang="en-US" sz="2000" b="1" i="1" dirty="0" smtClean="0">
                <a:latin typeface="Comic Sans MS" pitchFamily="66" charset="0"/>
              </a:rPr>
              <a:t> </a:t>
            </a:r>
            <a:r>
              <a:rPr lang="en-US" altLang="en-US" sz="2000" b="1" i="1" dirty="0">
                <a:latin typeface="Comic Sans MS" pitchFamily="66" charset="0"/>
              </a:rPr>
              <a:t>tympani) </a:t>
            </a:r>
            <a:r>
              <a:rPr lang="en-US" altLang="en-US" sz="2000" b="1" i="1" dirty="0" smtClean="0">
                <a:latin typeface="Comic Sans MS" pitchFamily="66" charset="0"/>
              </a:rPr>
              <a:t>– </a:t>
            </a:r>
            <a:r>
              <a:rPr lang="en-US" altLang="en-US" sz="2000" i="1" dirty="0">
                <a:latin typeface="Comic Sans MS" pitchFamily="66" charset="0"/>
              </a:rPr>
              <a:t>a</a:t>
            </a:r>
            <a:r>
              <a:rPr lang="en-US" altLang="en-US" sz="2000" i="1" dirty="0" smtClean="0">
                <a:latin typeface="Comic Sans MS" pitchFamily="66" charset="0"/>
              </a:rPr>
              <a:t>t </a:t>
            </a:r>
            <a:r>
              <a:rPr lang="en-US" altLang="en-US" sz="2000" i="1" dirty="0" smtClean="0">
                <a:latin typeface="Comic Sans MS" pitchFamily="66" charset="0"/>
              </a:rPr>
              <a:t>the end of </a:t>
            </a:r>
            <a:br>
              <a:rPr lang="en-US" altLang="en-US" sz="2000" i="1" dirty="0" smtClean="0">
                <a:latin typeface="Comic Sans MS" pitchFamily="66" charset="0"/>
              </a:rPr>
            </a:br>
            <a:r>
              <a:rPr lang="en-US" altLang="en-US" sz="2000" i="1" dirty="0" smtClean="0">
                <a:latin typeface="Comic Sans MS" pitchFamily="66" charset="0"/>
              </a:rPr>
              <a:t>    external auditory meatus, </a:t>
            </a:r>
            <a:r>
              <a:rPr lang="en-GB" sz="2000" dirty="0">
                <a:latin typeface="Comic Sans MS" panose="030F0702030302020204" pitchFamily="66" charset="0"/>
              </a:rPr>
              <a:t>cone-shaped membrane that </a:t>
            </a:r>
            <a:r>
              <a:rPr lang="en-GB" sz="2000" dirty="0" smtClean="0">
                <a:latin typeface="Comic Sans MS" panose="030F0702030302020204" pitchFamily="66" charset="0"/>
              </a:rPr>
              <a:t>separates</a:t>
            </a:r>
            <a:br>
              <a:rPr lang="en-GB" sz="2000" dirty="0" smtClean="0">
                <a:latin typeface="Comic Sans MS" panose="030F0702030302020204" pitchFamily="66" charset="0"/>
              </a:rPr>
            </a:br>
            <a:r>
              <a:rPr lang="en-GB" sz="2000" dirty="0" smtClean="0">
                <a:latin typeface="Comic Sans MS" panose="030F0702030302020204" pitchFamily="66" charset="0"/>
              </a:rPr>
              <a:t>    the</a:t>
            </a:r>
            <a:r>
              <a:rPr lang="en-GB" sz="2000" dirty="0">
                <a:latin typeface="Comic Sans MS" panose="030F0702030302020204" pitchFamily="66" charset="0"/>
              </a:rPr>
              <a:t> external ear from the middle ear</a:t>
            </a:r>
            <a:endParaRPr lang="en-US" altLang="en-US" sz="2000" dirty="0">
              <a:latin typeface="Comic Sans MS" pitchFamily="66" charset="0"/>
            </a:endParaRPr>
          </a:p>
        </p:txBody>
      </p:sp>
      <p:sp>
        <p:nvSpPr>
          <p:cNvPr id="33795" name="Rectangle 2"/>
          <p:cNvSpPr txBox="1">
            <a:spLocks noRot="1" noChangeArrowheads="1"/>
          </p:cNvSpPr>
          <p:nvPr/>
        </p:nvSpPr>
        <p:spPr bwMode="auto">
          <a:xfrm>
            <a:off x="1500188" y="65088"/>
            <a:ext cx="6429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eaLnBrk="1" hangingPunct="1"/>
            <a:r>
              <a:rPr lang="en-GB" altLang="en-US" sz="30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External ear </a:t>
            </a:r>
            <a:r>
              <a:rPr lang="en-US" altLang="en-US" sz="30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(</a:t>
            </a:r>
            <a:r>
              <a:rPr lang="en-US" altLang="en-US" sz="3000" b="1" dirty="0" err="1" smtClean="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auris</a:t>
            </a:r>
            <a:r>
              <a:rPr lang="en-US" altLang="en-US" sz="30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 </a:t>
            </a:r>
            <a:r>
              <a:rPr lang="en-US" altLang="en-US" sz="3000" b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externa</a:t>
            </a:r>
            <a:r>
              <a:rPr lang="en-US" altLang="en-US" sz="3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)</a:t>
            </a:r>
            <a:endParaRPr lang="en-US" sz="3000" b="1" dirty="0">
              <a:effectLst>
                <a:outerShdw blurRad="38100" dist="38100" dir="2700000" algn="tl">
                  <a:srgbClr val="C0C0C0"/>
                </a:outerShdw>
              </a:effectLst>
              <a:latin typeface="Comic Sans MS" pitchFamily="66" charset="0"/>
            </a:endParaRPr>
          </a:p>
        </p:txBody>
      </p:sp>
      <p:pic>
        <p:nvPicPr>
          <p:cNvPr id="45060" name="Picture 3"/>
          <p:cNvPicPr>
            <a:picLocks noChangeAspect="1" noChangeArrowheads="1"/>
          </p:cNvPicPr>
          <p:nvPr/>
        </p:nvPicPr>
        <p:blipFill>
          <a:blip r:embed="rId2" cstate="print"/>
          <a:srcRect l="25792" t="20235" r="26436" b="28172"/>
          <a:stretch>
            <a:fillRect/>
          </a:stretch>
        </p:blipFill>
        <p:spPr bwMode="auto">
          <a:xfrm>
            <a:off x="2197100" y="3644900"/>
            <a:ext cx="4657725" cy="3144838"/>
          </a:xfrm>
          <a:prstGeom prst="rect">
            <a:avLst/>
          </a:prstGeom>
          <a:noFill/>
          <a:ln w="9525">
            <a:noFill/>
            <a:bevel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1"/>
          <p:cNvSpPr>
            <a:spLocks noChangeArrowheads="1"/>
          </p:cNvSpPr>
          <p:nvPr/>
        </p:nvSpPr>
        <p:spPr bwMode="auto">
          <a:xfrm>
            <a:off x="252413" y="4219575"/>
            <a:ext cx="8501062" cy="253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en-GB" altLang="en-US" sz="2000" b="1" dirty="0" smtClean="0">
                <a:latin typeface="Comic Sans MS" pitchFamily="66" charset="0"/>
              </a:rPr>
              <a:t>PARTS</a:t>
            </a:r>
            <a:r>
              <a:rPr lang="en-US" altLang="en-US" sz="2000" b="1" dirty="0" smtClean="0">
                <a:latin typeface="Comic Sans MS" pitchFamily="66" charset="0"/>
              </a:rPr>
              <a:t>:</a:t>
            </a:r>
            <a:endParaRPr lang="en-US" altLang="en-US" sz="2000" b="1" dirty="0">
              <a:latin typeface="Comic Sans MS" pitchFamily="66" charset="0"/>
            </a:endParaRPr>
          </a:p>
          <a:p>
            <a:pPr eaLnBrk="1" hangingPunct="1">
              <a:buFontTx/>
              <a:buAutoNum type="arabicParenR"/>
            </a:pPr>
            <a:r>
              <a:rPr lang="en-US" altLang="en-US" sz="2000" b="1" dirty="0">
                <a:latin typeface="Comic Sans MS" pitchFamily="66" charset="0"/>
              </a:rPr>
              <a:t> </a:t>
            </a:r>
            <a:r>
              <a:rPr lang="en-GB" altLang="en-US" sz="2000" b="1" dirty="0" smtClean="0">
                <a:latin typeface="Comic Sans MS" pitchFamily="66" charset="0"/>
              </a:rPr>
              <a:t>Tympanic cavity </a:t>
            </a:r>
            <a:r>
              <a:rPr lang="fr-FR" altLang="en-US" sz="2000" b="1" dirty="0" smtClean="0">
                <a:latin typeface="Comic Sans MS" pitchFamily="66" charset="0"/>
              </a:rPr>
              <a:t>(</a:t>
            </a:r>
            <a:r>
              <a:rPr lang="en-US" altLang="en-US" sz="2000" b="1" i="1" dirty="0" err="1">
                <a:latin typeface="Comic Sans MS" pitchFamily="66" charset="0"/>
              </a:rPr>
              <a:t>cav</a:t>
            </a:r>
            <a:r>
              <a:rPr lang="en-GB" altLang="en-US" sz="2000" b="1" i="1" dirty="0" err="1">
                <a:latin typeface="Comic Sans MS" pitchFamily="66" charset="0"/>
              </a:rPr>
              <a:t>itas</a:t>
            </a:r>
            <a:r>
              <a:rPr lang="en-US" altLang="en-US" sz="2000" b="1" i="1" dirty="0">
                <a:latin typeface="Comic Sans MS" pitchFamily="66" charset="0"/>
              </a:rPr>
              <a:t> tympani</a:t>
            </a:r>
            <a:r>
              <a:rPr lang="en-GB" altLang="en-US" sz="2000" b="1" i="1" dirty="0" err="1">
                <a:latin typeface="Comic Sans MS" pitchFamily="66" charset="0"/>
              </a:rPr>
              <a:t>ca</a:t>
            </a:r>
            <a:r>
              <a:rPr lang="fr-FR" altLang="en-US" sz="2000" b="1" i="1" dirty="0">
                <a:latin typeface="Comic Sans MS" pitchFamily="66" charset="0"/>
              </a:rPr>
              <a:t>)</a:t>
            </a:r>
            <a:r>
              <a:rPr lang="en-US" altLang="en-US" sz="2000" b="1" i="1" dirty="0">
                <a:latin typeface="Comic Sans MS" pitchFamily="66" charset="0"/>
              </a:rPr>
              <a:t> </a:t>
            </a:r>
            <a:br>
              <a:rPr lang="en-US" altLang="en-US" sz="2000" b="1" i="1" dirty="0">
                <a:latin typeface="Comic Sans MS" pitchFamily="66" charset="0"/>
              </a:rPr>
            </a:br>
            <a:endParaRPr lang="en-US" altLang="en-US" sz="2000" b="1" i="1" dirty="0">
              <a:latin typeface="Comic Sans MS" pitchFamily="66" charset="0"/>
            </a:endParaRPr>
          </a:p>
          <a:p>
            <a:pPr eaLnBrk="1" hangingPunct="1">
              <a:buFontTx/>
              <a:buAutoNum type="arabicParenR"/>
            </a:pPr>
            <a:r>
              <a:rPr lang="en-US" altLang="en-US" sz="2000" b="1" dirty="0">
                <a:latin typeface="Comic Sans MS" pitchFamily="66" charset="0"/>
              </a:rPr>
              <a:t> </a:t>
            </a:r>
            <a:r>
              <a:rPr lang="en-GB" altLang="en-US" sz="2000" b="1" dirty="0" smtClean="0">
                <a:latin typeface="Comic Sans MS" pitchFamily="66" charset="0"/>
              </a:rPr>
              <a:t>Auditory tube (Eustachian tube) -</a:t>
            </a:r>
            <a:r>
              <a:rPr lang="en-US" altLang="en-US" sz="2000" b="1" dirty="0" smtClean="0">
                <a:latin typeface="Comic Sans MS" pitchFamily="66" charset="0"/>
              </a:rPr>
              <a:t> </a:t>
            </a:r>
            <a:r>
              <a:rPr lang="en-US" altLang="en-US" sz="2000" b="1" dirty="0">
                <a:latin typeface="Comic Sans MS" pitchFamily="66" charset="0"/>
              </a:rPr>
              <a:t>(</a:t>
            </a:r>
            <a:r>
              <a:rPr lang="en-US" altLang="en-US" sz="2000" b="1" i="1" dirty="0">
                <a:latin typeface="Comic Sans MS" pitchFamily="66" charset="0"/>
              </a:rPr>
              <a:t>tuba </a:t>
            </a:r>
            <a:r>
              <a:rPr lang="en-US" altLang="en-US" sz="2000" b="1" i="1" dirty="0" err="1">
                <a:latin typeface="Comic Sans MS" pitchFamily="66" charset="0"/>
              </a:rPr>
              <a:t>auditiva</a:t>
            </a:r>
            <a:r>
              <a:rPr lang="en-US" altLang="en-US" sz="2000" b="1" i="1" dirty="0">
                <a:latin typeface="Comic Sans MS" pitchFamily="66" charset="0"/>
              </a:rPr>
              <a:t>)</a:t>
            </a:r>
            <a:br>
              <a:rPr lang="en-US" altLang="en-US" sz="2000" b="1" i="1" dirty="0">
                <a:latin typeface="Comic Sans MS" pitchFamily="66" charset="0"/>
              </a:rPr>
            </a:br>
            <a:endParaRPr lang="en-US" altLang="en-US" sz="2000" i="1" dirty="0">
              <a:latin typeface="Comic Sans MS" pitchFamily="66" charset="0"/>
            </a:endParaRPr>
          </a:p>
          <a:p>
            <a:pPr eaLnBrk="1" hangingPunct="1"/>
            <a:r>
              <a:rPr lang="en-US" altLang="en-US" sz="2000" b="1" dirty="0">
                <a:latin typeface="Comic Sans MS" pitchFamily="66" charset="0"/>
              </a:rPr>
              <a:t>3)  </a:t>
            </a:r>
            <a:r>
              <a:rPr lang="en-GB" altLang="en-US" sz="2000" b="1" dirty="0" smtClean="0">
                <a:latin typeface="Comic Sans MS" pitchFamily="66" charset="0"/>
              </a:rPr>
              <a:t>Mastoid </a:t>
            </a:r>
            <a:r>
              <a:rPr lang="en-GB" altLang="en-US" sz="2000" b="1" dirty="0" err="1" smtClean="0">
                <a:latin typeface="Comic Sans MS" pitchFamily="66" charset="0"/>
              </a:rPr>
              <a:t>antrum</a:t>
            </a:r>
            <a:r>
              <a:rPr lang="en-GB" altLang="en-US" sz="2000" b="1" dirty="0" smtClean="0">
                <a:latin typeface="Comic Sans MS" pitchFamily="66" charset="0"/>
              </a:rPr>
              <a:t> </a:t>
            </a:r>
            <a:r>
              <a:rPr lang="en-US" altLang="en-US" sz="2000" dirty="0" smtClean="0">
                <a:latin typeface="Comic Sans MS" pitchFamily="66" charset="0"/>
              </a:rPr>
              <a:t>(</a:t>
            </a:r>
            <a:r>
              <a:rPr lang="en-US" altLang="en-US" sz="2000" b="1" i="1" dirty="0" err="1" smtClean="0">
                <a:latin typeface="Comic Sans MS" pitchFamily="66" charset="0"/>
              </a:rPr>
              <a:t>antrum</a:t>
            </a:r>
            <a:r>
              <a:rPr lang="en-US" altLang="en-US" sz="2000" b="1" i="1" dirty="0" smtClean="0">
                <a:latin typeface="Comic Sans MS" pitchFamily="66" charset="0"/>
              </a:rPr>
              <a:t> </a:t>
            </a:r>
            <a:r>
              <a:rPr lang="en-US" altLang="en-US" sz="2000" b="1" i="1" dirty="0" err="1">
                <a:latin typeface="Comic Sans MS" pitchFamily="66" charset="0"/>
              </a:rPr>
              <a:t>mastoideum</a:t>
            </a:r>
            <a:r>
              <a:rPr lang="en-US" altLang="en-US" sz="2000" i="1" dirty="0">
                <a:latin typeface="Comic Sans MS" pitchFamily="66" charset="0"/>
              </a:rPr>
              <a:t>)  </a:t>
            </a:r>
            <a:r>
              <a:rPr lang="en-GB" altLang="en-US" sz="2000" b="1" i="1" dirty="0" smtClean="0">
                <a:latin typeface="Comic Sans MS" pitchFamily="66" charset="0"/>
              </a:rPr>
              <a:t>and mastoid cells</a:t>
            </a:r>
            <a:r>
              <a:rPr lang="en-US" altLang="en-US" sz="2000" b="1" i="1" dirty="0">
                <a:latin typeface="Comic Sans MS" pitchFamily="66" charset="0"/>
              </a:rPr>
              <a:t/>
            </a:r>
            <a:br>
              <a:rPr lang="en-US" altLang="en-US" sz="2000" b="1" i="1" dirty="0">
                <a:latin typeface="Comic Sans MS" pitchFamily="66" charset="0"/>
              </a:rPr>
            </a:br>
            <a:r>
              <a:rPr lang="en-US" altLang="en-US" sz="2000" b="1" i="1" dirty="0">
                <a:latin typeface="Comic Sans MS" pitchFamily="66" charset="0"/>
              </a:rPr>
              <a:t>    (</a:t>
            </a:r>
            <a:r>
              <a:rPr lang="en-US" altLang="en-US" sz="2000" b="1" i="1" dirty="0" err="1">
                <a:latin typeface="Comic Sans MS" pitchFamily="66" charset="0"/>
              </a:rPr>
              <a:t>celulae</a:t>
            </a:r>
            <a:r>
              <a:rPr lang="en-US" altLang="en-US" sz="2000" b="1" i="1" dirty="0">
                <a:latin typeface="Comic Sans MS" pitchFamily="66" charset="0"/>
              </a:rPr>
              <a:t> </a:t>
            </a:r>
            <a:r>
              <a:rPr lang="en-US" altLang="en-US" sz="2000" b="1" i="1" dirty="0" err="1">
                <a:latin typeface="Comic Sans MS" pitchFamily="66" charset="0"/>
              </a:rPr>
              <a:t>mastoideae</a:t>
            </a:r>
            <a:r>
              <a:rPr lang="en-US" altLang="en-US" sz="2000" b="1" i="1" dirty="0">
                <a:latin typeface="Comic Sans MS" pitchFamily="66" charset="0"/>
              </a:rPr>
              <a:t>)</a:t>
            </a:r>
            <a:r>
              <a:rPr lang="en-US" altLang="en-US" sz="2000" i="1" dirty="0">
                <a:latin typeface="Comic Sans MS" pitchFamily="66" charset="0"/>
              </a:rPr>
              <a:t/>
            </a:r>
            <a:br>
              <a:rPr lang="en-US" altLang="en-US" sz="2000" i="1" dirty="0">
                <a:latin typeface="Comic Sans MS" pitchFamily="66" charset="0"/>
              </a:rPr>
            </a:br>
            <a:endParaRPr lang="en-US" altLang="en-US" sz="2000" dirty="0">
              <a:latin typeface="Comic Sans MS" pitchFamily="66" charset="0"/>
            </a:endParaRPr>
          </a:p>
        </p:txBody>
      </p:sp>
      <p:sp>
        <p:nvSpPr>
          <p:cNvPr id="34819" name="Rectangle 2"/>
          <p:cNvSpPr txBox="1">
            <a:spLocks noRot="1" noChangeArrowheads="1"/>
          </p:cNvSpPr>
          <p:nvPr/>
        </p:nvSpPr>
        <p:spPr bwMode="auto">
          <a:xfrm>
            <a:off x="1714500" y="209550"/>
            <a:ext cx="6429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eaLnBrk="1" hangingPunct="1"/>
            <a:r>
              <a:rPr lang="en-GB" altLang="en-US" sz="30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Middle ear </a:t>
            </a:r>
            <a:r>
              <a:rPr lang="en-US" altLang="en-US" sz="30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(</a:t>
            </a:r>
            <a:r>
              <a:rPr lang="en-US" altLang="en-US" sz="3000" b="1" dirty="0" err="1" smtClean="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auris</a:t>
            </a:r>
            <a:r>
              <a:rPr lang="en-US" altLang="en-US" sz="30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 </a:t>
            </a:r>
            <a:r>
              <a:rPr lang="en-US" altLang="en-US" sz="3000" b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mediaa</a:t>
            </a:r>
            <a:r>
              <a:rPr lang="en-US" altLang="en-US" sz="3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)</a:t>
            </a:r>
            <a:endParaRPr lang="en-US" sz="3000" b="1" dirty="0">
              <a:effectLst>
                <a:outerShdw blurRad="38100" dist="38100" dir="2700000" algn="tl">
                  <a:srgbClr val="C0C0C0"/>
                </a:outerShdw>
              </a:effectLst>
              <a:latin typeface="Comic Sans MS" pitchFamily="66" charset="0"/>
            </a:endParaRPr>
          </a:p>
        </p:txBody>
      </p:sp>
      <p:pic>
        <p:nvPicPr>
          <p:cNvPr id="46084" name="Picture 3"/>
          <p:cNvPicPr>
            <a:picLocks noChangeAspect="1" noChangeArrowheads="1"/>
          </p:cNvPicPr>
          <p:nvPr/>
        </p:nvPicPr>
        <p:blipFill>
          <a:blip r:embed="rId2" cstate="print"/>
          <a:srcRect l="25792" t="20235" r="26436" b="28172"/>
          <a:stretch>
            <a:fillRect/>
          </a:stretch>
        </p:blipFill>
        <p:spPr bwMode="auto">
          <a:xfrm>
            <a:off x="2197100" y="1204913"/>
            <a:ext cx="4657725" cy="3144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 txBox="1">
            <a:spLocks noRot="1" noChangeArrowheads="1"/>
          </p:cNvSpPr>
          <p:nvPr/>
        </p:nvSpPr>
        <p:spPr bwMode="auto">
          <a:xfrm>
            <a:off x="1431131" y="9056"/>
            <a:ext cx="6643688" cy="78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ctr" eaLnBrk="1" hangingPunct="1"/>
            <a:r>
              <a:rPr lang="en-GB" altLang="en-US" sz="29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Tympanic cavity </a:t>
            </a:r>
            <a:r>
              <a:rPr lang="en-US" altLang="en-US" sz="29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(</a:t>
            </a:r>
            <a:r>
              <a:rPr lang="en-US" altLang="en-US" sz="2900" b="1" dirty="0" err="1" smtClean="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cav</a:t>
            </a:r>
            <a:r>
              <a:rPr lang="en-GB" altLang="en-US" sz="2900" b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itas</a:t>
            </a:r>
            <a:r>
              <a:rPr lang="en-US" altLang="en-US" sz="29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 tympani</a:t>
            </a:r>
            <a:r>
              <a:rPr lang="en-GB" altLang="en-US" sz="2900" b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ca</a:t>
            </a:r>
            <a:r>
              <a:rPr lang="en-US" altLang="en-US" sz="29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)</a:t>
            </a:r>
            <a:endParaRPr lang="en-US" sz="2900" b="1" dirty="0">
              <a:effectLst>
                <a:outerShdw blurRad="38100" dist="38100" dir="2700000" algn="tl">
                  <a:srgbClr val="C0C0C0"/>
                </a:outerShdw>
              </a:effectLst>
              <a:latin typeface="Comic Sans MS" pitchFamily="66" charset="0"/>
            </a:endParaRPr>
          </a:p>
        </p:txBody>
      </p:sp>
      <p:pic>
        <p:nvPicPr>
          <p:cNvPr id="47107" name="Picture 4"/>
          <p:cNvPicPr>
            <a:picLocks noChangeAspect="1" noChangeArrowheads="1"/>
          </p:cNvPicPr>
          <p:nvPr/>
        </p:nvPicPr>
        <p:blipFill>
          <a:blip r:embed="rId2" cstate="print"/>
          <a:srcRect l="8949" t="7304" r="38239" b="45625"/>
          <a:stretch>
            <a:fillRect/>
          </a:stretch>
        </p:blipFill>
        <p:spPr bwMode="auto">
          <a:xfrm>
            <a:off x="4716016" y="3933056"/>
            <a:ext cx="4275460" cy="28581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108" name="Rectangle 5"/>
          <p:cNvSpPr>
            <a:spLocks noChangeArrowheads="1"/>
          </p:cNvSpPr>
          <p:nvPr/>
        </p:nvSpPr>
        <p:spPr bwMode="auto">
          <a:xfrm>
            <a:off x="107504" y="796456"/>
            <a:ext cx="8712200" cy="5940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en-US" altLang="en-US" sz="2000" dirty="0">
                <a:latin typeface="Comic Sans MS" pitchFamily="66" charset="0"/>
              </a:rPr>
              <a:t>* </a:t>
            </a:r>
            <a:r>
              <a:rPr lang="en-GB" altLang="en-US" sz="2000" dirty="0">
                <a:latin typeface="Comic Sans MS" pitchFamily="66" charset="0"/>
              </a:rPr>
              <a:t>it is located in the pyramid </a:t>
            </a:r>
            <a:r>
              <a:rPr lang="en-GB" altLang="en-US" sz="2000" dirty="0" smtClean="0">
                <a:latin typeface="Comic Sans MS" pitchFamily="66" charset="0"/>
              </a:rPr>
              <a:t>(</a:t>
            </a:r>
            <a:r>
              <a:rPr lang="en-GB" altLang="en-US" sz="2000" dirty="0" err="1" smtClean="0">
                <a:latin typeface="Comic Sans MS" pitchFamily="66" charset="0"/>
              </a:rPr>
              <a:t>petrosal</a:t>
            </a:r>
            <a:r>
              <a:rPr lang="en-GB" altLang="en-US" sz="2000" dirty="0" smtClean="0">
                <a:latin typeface="Comic Sans MS" pitchFamily="66" charset="0"/>
              </a:rPr>
              <a:t> part) of </a:t>
            </a:r>
            <a:r>
              <a:rPr lang="en-GB" altLang="en-US" sz="2000" dirty="0">
                <a:latin typeface="Comic Sans MS" pitchFamily="66" charset="0"/>
              </a:rPr>
              <a:t>the temporal </a:t>
            </a:r>
            <a:r>
              <a:rPr lang="en-GB" altLang="en-US" sz="2000" dirty="0" smtClean="0">
                <a:latin typeface="Comic Sans MS" pitchFamily="66" charset="0"/>
              </a:rPr>
              <a:t>bone,</a:t>
            </a:r>
            <a:br>
              <a:rPr lang="en-GB" altLang="en-US" sz="2000" dirty="0" smtClean="0">
                <a:latin typeface="Comic Sans MS" pitchFamily="66" charset="0"/>
              </a:rPr>
            </a:br>
            <a:r>
              <a:rPr lang="en-GB" altLang="en-US" sz="2000" dirty="0" smtClean="0">
                <a:latin typeface="Comic Sans MS" pitchFamily="66" charset="0"/>
              </a:rPr>
              <a:t>   filled </a:t>
            </a:r>
            <a:r>
              <a:rPr lang="en-GB" altLang="en-US" sz="2000" dirty="0">
                <a:latin typeface="Comic Sans MS" pitchFamily="66" charset="0"/>
              </a:rPr>
              <a:t>with air</a:t>
            </a:r>
            <a:endParaRPr lang="en-US" altLang="en-US" sz="2000" dirty="0">
              <a:latin typeface="Comic Sans MS" pitchFamily="66" charset="0"/>
            </a:endParaRPr>
          </a:p>
          <a:p>
            <a:pPr eaLnBrk="1" hangingPunct="1"/>
            <a:r>
              <a:rPr lang="en-US" altLang="en-US" sz="2000" dirty="0">
                <a:latin typeface="Comic Sans MS" pitchFamily="66" charset="0"/>
              </a:rPr>
              <a:t>* </a:t>
            </a:r>
            <a:r>
              <a:rPr lang="en-US" altLang="en-US" sz="2000" dirty="0" smtClean="0">
                <a:latin typeface="Comic Sans MS" pitchFamily="66" charset="0"/>
              </a:rPr>
              <a:t>Has 6 walls:</a:t>
            </a:r>
            <a:endParaRPr lang="en-US" altLang="en-US" sz="2000" dirty="0">
              <a:latin typeface="Comic Sans MS" pitchFamily="66" charset="0"/>
            </a:endParaRPr>
          </a:p>
          <a:p>
            <a:pPr eaLnBrk="1" hangingPunct="1"/>
            <a:r>
              <a:rPr lang="en-US" altLang="en-US" sz="2000" dirty="0">
                <a:latin typeface="Comic Sans MS" pitchFamily="66" charset="0"/>
              </a:rPr>
              <a:t>    - </a:t>
            </a:r>
            <a:r>
              <a:rPr lang="en-US" altLang="en-US" sz="2000" dirty="0" smtClean="0">
                <a:latin typeface="Comic Sans MS" pitchFamily="66" charset="0"/>
              </a:rPr>
              <a:t>lateral wall: tympanic membrane (eardrum)</a:t>
            </a:r>
            <a:endParaRPr lang="en-US" altLang="en-US" sz="2000" dirty="0">
              <a:latin typeface="Comic Sans MS" pitchFamily="66" charset="0"/>
            </a:endParaRPr>
          </a:p>
          <a:p>
            <a:pPr eaLnBrk="1" hangingPunct="1"/>
            <a:r>
              <a:rPr lang="en-US" altLang="en-US" sz="2000" dirty="0">
                <a:latin typeface="Comic Sans MS" pitchFamily="66" charset="0"/>
              </a:rPr>
              <a:t>    - </a:t>
            </a:r>
            <a:r>
              <a:rPr lang="en-US" altLang="en-US" sz="2000" dirty="0" smtClean="0">
                <a:latin typeface="Comic Sans MS" pitchFamily="66" charset="0"/>
              </a:rPr>
              <a:t>inner wall: separates tympanic cavity from inner ear; at this wall,</a:t>
            </a:r>
            <a:br>
              <a:rPr lang="en-US" altLang="en-US" sz="2000" dirty="0" smtClean="0">
                <a:latin typeface="Comic Sans MS" pitchFamily="66" charset="0"/>
              </a:rPr>
            </a:br>
            <a:r>
              <a:rPr lang="en-US" altLang="en-US" sz="2000" dirty="0" smtClean="0">
                <a:latin typeface="Comic Sans MS" pitchFamily="66" charset="0"/>
              </a:rPr>
              <a:t>                       there are </a:t>
            </a:r>
            <a:r>
              <a:rPr lang="en-GB" altLang="en-US" sz="2000" dirty="0" smtClean="0">
                <a:latin typeface="Comic Sans MS" pitchFamily="66" charset="0"/>
              </a:rPr>
              <a:t>fenestra </a:t>
            </a:r>
            <a:r>
              <a:rPr lang="en-GB" altLang="en-US" sz="2000" dirty="0" err="1">
                <a:latin typeface="Comic Sans MS" pitchFamily="66" charset="0"/>
              </a:rPr>
              <a:t>vestibuli</a:t>
            </a:r>
            <a:r>
              <a:rPr lang="en-GB" altLang="en-US" sz="2000" dirty="0">
                <a:latin typeface="Comic Sans MS" pitchFamily="66" charset="0"/>
              </a:rPr>
              <a:t> </a:t>
            </a:r>
            <a:r>
              <a:rPr lang="en-US" altLang="en-US" sz="2000" dirty="0" smtClean="0">
                <a:latin typeface="Comic Sans MS" pitchFamily="66" charset="0"/>
              </a:rPr>
              <a:t>and </a:t>
            </a:r>
            <a:r>
              <a:rPr lang="en-GB" altLang="en-US" sz="2000" dirty="0">
                <a:latin typeface="Comic Sans MS" pitchFamily="66" charset="0"/>
              </a:rPr>
              <a:t>fenestra </a:t>
            </a:r>
            <a:r>
              <a:rPr lang="en-GB" altLang="en-US" sz="2000" dirty="0" smtClean="0">
                <a:latin typeface="Comic Sans MS" pitchFamily="66" charset="0"/>
              </a:rPr>
              <a:t>cochleae</a:t>
            </a:r>
            <a:r>
              <a:rPr lang="en-US" altLang="en-US" sz="2000" dirty="0" smtClean="0">
                <a:latin typeface="Comic Sans MS" pitchFamily="66" charset="0"/>
              </a:rPr>
              <a:t> </a:t>
            </a:r>
            <a:br>
              <a:rPr lang="en-US" altLang="en-US" sz="2000" dirty="0" smtClean="0">
                <a:latin typeface="Comic Sans MS" pitchFamily="66" charset="0"/>
              </a:rPr>
            </a:br>
            <a:r>
              <a:rPr lang="en-US" altLang="en-US" sz="2000" dirty="0" smtClean="0">
                <a:latin typeface="Comic Sans MS" pitchFamily="66" charset="0"/>
              </a:rPr>
              <a:t>                       </a:t>
            </a:r>
            <a:r>
              <a:rPr lang="en-GB" altLang="en-US" sz="2000" dirty="0" smtClean="0">
                <a:latin typeface="Comic Sans MS" pitchFamily="66" charset="0"/>
              </a:rPr>
              <a:t>through </a:t>
            </a:r>
            <a:r>
              <a:rPr lang="en-GB" altLang="en-US" sz="2000" dirty="0">
                <a:latin typeface="Comic Sans MS" pitchFamily="66" charset="0"/>
              </a:rPr>
              <a:t>which </a:t>
            </a:r>
            <a:r>
              <a:rPr lang="en-GB" altLang="en-US" sz="2000" dirty="0" smtClean="0">
                <a:latin typeface="Comic Sans MS" pitchFamily="66" charset="0"/>
              </a:rPr>
              <a:t>tympanic cavity communicates with the</a:t>
            </a:r>
            <a:br>
              <a:rPr lang="en-GB" altLang="en-US" sz="2000" dirty="0" smtClean="0">
                <a:latin typeface="Comic Sans MS" pitchFamily="66" charset="0"/>
              </a:rPr>
            </a:br>
            <a:r>
              <a:rPr lang="en-GB" altLang="en-US" sz="2000" dirty="0" smtClean="0">
                <a:latin typeface="Comic Sans MS" pitchFamily="66" charset="0"/>
              </a:rPr>
              <a:t>                       inner </a:t>
            </a:r>
            <a:r>
              <a:rPr lang="en-GB" altLang="en-US" sz="2000" dirty="0">
                <a:latin typeface="Comic Sans MS" pitchFamily="66" charset="0"/>
              </a:rPr>
              <a:t>ear</a:t>
            </a:r>
            <a:r>
              <a:rPr lang="en-US" altLang="en-US" sz="2000" dirty="0" smtClean="0">
                <a:latin typeface="Comic Sans MS" pitchFamily="66" charset="0"/>
              </a:rPr>
              <a:t>; </a:t>
            </a:r>
            <a:br>
              <a:rPr lang="en-US" altLang="en-US" sz="2000" dirty="0" smtClean="0">
                <a:latin typeface="Comic Sans MS" pitchFamily="66" charset="0"/>
              </a:rPr>
            </a:br>
            <a:r>
              <a:rPr lang="en-US" altLang="en-US" sz="2000" dirty="0" smtClean="0">
                <a:latin typeface="Comic Sans MS" pitchFamily="66" charset="0"/>
              </a:rPr>
              <a:t>                      </a:t>
            </a:r>
            <a:r>
              <a:rPr lang="en-US" altLang="en-US" sz="2000" dirty="0" err="1" smtClean="0">
                <a:latin typeface="Comic Sans MS" pitchFamily="66" charset="0"/>
              </a:rPr>
              <a:t>canalis</a:t>
            </a:r>
            <a:r>
              <a:rPr lang="en-US" altLang="en-US" sz="2000" dirty="0" smtClean="0">
                <a:latin typeface="Comic Sans MS" pitchFamily="66" charset="0"/>
              </a:rPr>
              <a:t> </a:t>
            </a:r>
            <a:r>
              <a:rPr lang="en-GB" altLang="en-US" sz="2000" dirty="0">
                <a:latin typeface="Comic Sans MS" pitchFamily="66" charset="0"/>
              </a:rPr>
              <a:t>n. </a:t>
            </a:r>
            <a:r>
              <a:rPr lang="en-GB" altLang="en-US" sz="2000" dirty="0" err="1" smtClean="0">
                <a:latin typeface="Comic Sans MS" pitchFamily="66" charset="0"/>
              </a:rPr>
              <a:t>facialis</a:t>
            </a:r>
            <a:r>
              <a:rPr lang="en-GB" altLang="en-US" sz="2000" dirty="0" smtClean="0">
                <a:latin typeface="Comic Sans MS" pitchFamily="66" charset="0"/>
              </a:rPr>
              <a:t> is also located at upper part of this wall</a:t>
            </a:r>
            <a:endParaRPr lang="en-US" altLang="en-US" sz="2000" dirty="0">
              <a:latin typeface="Comic Sans MS" pitchFamily="66" charset="0"/>
            </a:endParaRPr>
          </a:p>
          <a:p>
            <a:pPr eaLnBrk="1" hangingPunct="1"/>
            <a:r>
              <a:rPr lang="en-US" altLang="en-US" sz="2000" dirty="0">
                <a:latin typeface="Comic Sans MS" pitchFamily="66" charset="0"/>
              </a:rPr>
              <a:t>    - </a:t>
            </a:r>
            <a:r>
              <a:rPr lang="en-US" altLang="en-US" sz="2000" dirty="0" smtClean="0">
                <a:latin typeface="Comic Sans MS" pitchFamily="66" charset="0"/>
              </a:rPr>
              <a:t>anterior wall: posterior opening of auditory tube</a:t>
            </a:r>
            <a:endParaRPr lang="en-US" altLang="en-US" sz="2000" dirty="0">
              <a:latin typeface="Comic Sans MS" pitchFamily="66" charset="0"/>
            </a:endParaRPr>
          </a:p>
          <a:p>
            <a:pPr eaLnBrk="1" hangingPunct="1"/>
            <a:r>
              <a:rPr lang="en-US" altLang="en-US" sz="2000" dirty="0">
                <a:latin typeface="Comic Sans MS" pitchFamily="66" charset="0"/>
              </a:rPr>
              <a:t>    - </a:t>
            </a:r>
            <a:r>
              <a:rPr lang="en-US" altLang="en-US" sz="2000" dirty="0" smtClean="0">
                <a:latin typeface="Comic Sans MS" pitchFamily="66" charset="0"/>
              </a:rPr>
              <a:t>posterior wall: entrance into</a:t>
            </a:r>
            <a:br>
              <a:rPr lang="en-US" altLang="en-US" sz="2000" dirty="0" smtClean="0">
                <a:latin typeface="Comic Sans MS" pitchFamily="66" charset="0"/>
              </a:rPr>
            </a:br>
            <a:r>
              <a:rPr lang="en-US" altLang="en-US" sz="2000" dirty="0" smtClean="0">
                <a:latin typeface="Comic Sans MS" pitchFamily="66" charset="0"/>
              </a:rPr>
              <a:t>                             mastoid </a:t>
            </a:r>
            <a:r>
              <a:rPr lang="en-US" altLang="en-US" sz="2000" dirty="0" err="1" smtClean="0">
                <a:latin typeface="Comic Sans MS" pitchFamily="66" charset="0"/>
              </a:rPr>
              <a:t>antrum</a:t>
            </a:r>
            <a:endParaRPr lang="en-US" altLang="en-US" sz="2000" dirty="0" smtClean="0">
              <a:latin typeface="Comic Sans MS" pitchFamily="66" charset="0"/>
            </a:endParaRPr>
          </a:p>
          <a:p>
            <a:pPr eaLnBrk="1" hangingPunct="1"/>
            <a:r>
              <a:rPr lang="en-US" altLang="en-US" sz="2000" dirty="0">
                <a:latin typeface="Comic Sans MS" pitchFamily="66" charset="0"/>
              </a:rPr>
              <a:t> </a:t>
            </a:r>
            <a:r>
              <a:rPr lang="en-US" altLang="en-US" sz="2000" dirty="0" smtClean="0">
                <a:latin typeface="Comic Sans MS" pitchFamily="66" charset="0"/>
              </a:rPr>
              <a:t>   - superior wall</a:t>
            </a:r>
          </a:p>
          <a:p>
            <a:pPr eaLnBrk="1" hangingPunct="1"/>
            <a:r>
              <a:rPr lang="en-US" altLang="en-US" sz="2000" dirty="0">
                <a:latin typeface="Comic Sans MS" pitchFamily="66" charset="0"/>
              </a:rPr>
              <a:t> </a:t>
            </a:r>
            <a:r>
              <a:rPr lang="en-US" altLang="en-US" sz="2000" dirty="0" smtClean="0">
                <a:latin typeface="Comic Sans MS" pitchFamily="66" charset="0"/>
              </a:rPr>
              <a:t>   - inferior wall (floor)</a:t>
            </a:r>
            <a:r>
              <a:rPr lang="en-US" altLang="en-US" sz="2000" dirty="0" smtClean="0">
                <a:latin typeface="Comic Sans MS" pitchFamily="66" charset="0"/>
              </a:rPr>
              <a:t/>
            </a:r>
            <a:br>
              <a:rPr lang="en-US" altLang="en-US" sz="2000" dirty="0" smtClean="0">
                <a:latin typeface="Comic Sans MS" pitchFamily="66" charset="0"/>
              </a:rPr>
            </a:br>
            <a:r>
              <a:rPr lang="en-US" altLang="en-US" sz="2000" dirty="0" smtClean="0">
                <a:latin typeface="Comic Sans MS" pitchFamily="66" charset="0"/>
              </a:rPr>
              <a:t> </a:t>
            </a:r>
            <a:r>
              <a:rPr lang="en-US" altLang="en-US" sz="2000" dirty="0" smtClean="0">
                <a:latin typeface="Comic Sans MS" pitchFamily="66" charset="0"/>
              </a:rPr>
              <a:t>                             </a:t>
            </a:r>
            <a:endParaRPr lang="en-US" altLang="en-US" sz="2000" dirty="0">
              <a:latin typeface="Comic Sans MS" pitchFamily="66" charset="0"/>
            </a:endParaRPr>
          </a:p>
          <a:p>
            <a:pPr eaLnBrk="1" hangingPunct="1"/>
            <a:endParaRPr lang="en-US" altLang="en-US" sz="2000" dirty="0">
              <a:latin typeface="Comic Sans MS" pitchFamily="66" charset="0"/>
            </a:endParaRPr>
          </a:p>
          <a:p>
            <a:pPr eaLnBrk="1" hangingPunct="1"/>
            <a:endParaRPr lang="en-US" altLang="en-US" sz="2000" dirty="0">
              <a:latin typeface="Comic Sans MS" pitchFamily="66" charset="0"/>
            </a:endParaRPr>
          </a:p>
          <a:p>
            <a:pPr eaLnBrk="1" hangingPunct="1"/>
            <a:r>
              <a:rPr lang="en-US" altLang="en-US" sz="2000" dirty="0">
                <a:latin typeface="Comic Sans MS" pitchFamily="66" charset="0"/>
              </a:rPr>
              <a:t>*</a:t>
            </a:r>
            <a:r>
              <a:rPr lang="sr-Cyrl-CS" altLang="en-US" sz="2000" dirty="0">
                <a:latin typeface="Comic Sans MS" pitchFamily="66" charset="0"/>
              </a:rPr>
              <a:t> </a:t>
            </a:r>
            <a:r>
              <a:rPr lang="en-GB" altLang="en-US" sz="2000" dirty="0">
                <a:latin typeface="Comic Sans MS" pitchFamily="66" charset="0"/>
              </a:rPr>
              <a:t>The auditory </a:t>
            </a:r>
            <a:r>
              <a:rPr lang="en-GB" altLang="en-US" sz="2000" dirty="0" err="1">
                <a:latin typeface="Comic Sans MS" pitchFamily="66" charset="0"/>
              </a:rPr>
              <a:t>ossicles</a:t>
            </a:r>
            <a:r>
              <a:rPr lang="en-GB" altLang="en-US" sz="2000" dirty="0">
                <a:latin typeface="Comic Sans MS" pitchFamily="66" charset="0"/>
              </a:rPr>
              <a:t> are </a:t>
            </a:r>
            <a:r>
              <a:rPr lang="en-GB" altLang="en-US" sz="2000" dirty="0" smtClean="0">
                <a:latin typeface="Comic Sans MS" pitchFamily="66" charset="0"/>
              </a:rPr>
              <a:t>located</a:t>
            </a:r>
            <a:br>
              <a:rPr lang="en-GB" altLang="en-US" sz="2000" dirty="0" smtClean="0">
                <a:latin typeface="Comic Sans MS" pitchFamily="66" charset="0"/>
              </a:rPr>
            </a:br>
            <a:r>
              <a:rPr lang="en-GB" altLang="en-US" sz="2000" dirty="0" smtClean="0">
                <a:latin typeface="Comic Sans MS" pitchFamily="66" charset="0"/>
              </a:rPr>
              <a:t>   in tympanic cavity</a:t>
            </a:r>
            <a:endParaRPr lang="sr-Cyrl-CS" altLang="en-US" dirty="0">
              <a:latin typeface="Comic Sans MS" pitchFamily="66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 txBox="1">
            <a:spLocks noRot="1" noChangeArrowheads="1"/>
          </p:cNvSpPr>
          <p:nvPr/>
        </p:nvSpPr>
        <p:spPr bwMode="auto">
          <a:xfrm>
            <a:off x="1357313" y="212725"/>
            <a:ext cx="6643687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ctr" eaLnBrk="1" hangingPunct="1"/>
            <a:r>
              <a:rPr lang="en-GB" altLang="en-US" sz="2900" b="1" dirty="0" smtClean="0">
                <a:solidFill>
                  <a:srgbClr val="FF8D3E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Auditory </a:t>
            </a:r>
            <a:r>
              <a:rPr lang="en-GB" altLang="en-US" sz="2900" b="1" dirty="0" err="1" smtClean="0">
                <a:solidFill>
                  <a:srgbClr val="FF8D3E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ossicles</a:t>
            </a:r>
            <a:r>
              <a:rPr lang="en-GB" altLang="en-US" sz="2900" b="1" dirty="0" smtClean="0">
                <a:solidFill>
                  <a:srgbClr val="FF8D3E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 </a:t>
            </a:r>
            <a:r>
              <a:rPr lang="en-US" altLang="en-US" sz="2900" b="1" dirty="0" smtClean="0">
                <a:solidFill>
                  <a:srgbClr val="FF8D3E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(</a:t>
            </a:r>
            <a:r>
              <a:rPr lang="en-US" altLang="en-US" sz="2900" b="1" dirty="0" err="1" smtClean="0">
                <a:solidFill>
                  <a:srgbClr val="FF8D3E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ossicula</a:t>
            </a:r>
            <a:r>
              <a:rPr lang="en-US" altLang="en-US" sz="2900" b="1" dirty="0" smtClean="0">
                <a:solidFill>
                  <a:srgbClr val="FF8D3E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 </a:t>
            </a:r>
            <a:r>
              <a:rPr lang="en-US" altLang="en-US" sz="2900" b="1" dirty="0" err="1">
                <a:solidFill>
                  <a:srgbClr val="FF8D3E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auditus</a:t>
            </a:r>
            <a:r>
              <a:rPr lang="en-US" altLang="en-US" sz="2900" b="1" dirty="0">
                <a:solidFill>
                  <a:srgbClr val="FF8D3E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)</a:t>
            </a:r>
            <a:endParaRPr lang="en-US" sz="2900" b="1" dirty="0">
              <a:solidFill>
                <a:srgbClr val="FF8D3E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omic Sans MS" pitchFamily="66" charset="0"/>
            </a:endParaRPr>
          </a:p>
        </p:txBody>
      </p:sp>
      <p:sp>
        <p:nvSpPr>
          <p:cNvPr id="48131" name="TextBox 5"/>
          <p:cNvSpPr txBox="1">
            <a:spLocks noChangeArrowheads="1"/>
          </p:cNvSpPr>
          <p:nvPr/>
        </p:nvSpPr>
        <p:spPr bwMode="auto">
          <a:xfrm>
            <a:off x="357188" y="1214438"/>
            <a:ext cx="1279517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en-US" sz="2400" b="1" dirty="0">
                <a:latin typeface="Comic Sans MS" pitchFamily="66" charset="0"/>
              </a:rPr>
              <a:t>M</a:t>
            </a:r>
            <a:r>
              <a:rPr lang="en-US" altLang="en-US" sz="2400" b="1" dirty="0" smtClean="0">
                <a:latin typeface="Comic Sans MS" pitchFamily="66" charset="0"/>
              </a:rPr>
              <a:t>alleus</a:t>
            </a:r>
            <a:r>
              <a:rPr lang="en-US" altLang="en-US" sz="2400" b="1" dirty="0">
                <a:latin typeface="Comic Sans MS" pitchFamily="66" charset="0"/>
              </a:rPr>
              <a:t/>
            </a:r>
            <a:br>
              <a:rPr lang="en-US" altLang="en-US" sz="2400" b="1" dirty="0">
                <a:latin typeface="Comic Sans MS" pitchFamily="66" charset="0"/>
              </a:rPr>
            </a:br>
            <a:r>
              <a:rPr lang="en-GB" altLang="en-US" sz="2400" b="1" dirty="0" smtClean="0">
                <a:latin typeface="Comic Sans MS" pitchFamily="66" charset="0"/>
              </a:rPr>
              <a:t>I</a:t>
            </a:r>
            <a:r>
              <a:rPr lang="en-US" altLang="en-US" sz="2400" b="1" dirty="0" err="1" smtClean="0">
                <a:latin typeface="Comic Sans MS" pitchFamily="66" charset="0"/>
              </a:rPr>
              <a:t>ncus</a:t>
            </a:r>
            <a:r>
              <a:rPr lang="en-US" altLang="en-US" sz="2400" b="1" dirty="0">
                <a:latin typeface="Comic Sans MS" pitchFamily="66" charset="0"/>
              </a:rPr>
              <a:t/>
            </a:r>
            <a:br>
              <a:rPr lang="en-US" altLang="en-US" sz="2400" b="1" dirty="0">
                <a:latin typeface="Comic Sans MS" pitchFamily="66" charset="0"/>
              </a:rPr>
            </a:br>
            <a:r>
              <a:rPr lang="en-US" altLang="en-US" sz="2400" b="1" dirty="0">
                <a:latin typeface="Comic Sans MS" pitchFamily="66" charset="0"/>
              </a:rPr>
              <a:t>S</a:t>
            </a:r>
            <a:r>
              <a:rPr lang="en-US" altLang="en-US" sz="2400" b="1" dirty="0" smtClean="0">
                <a:latin typeface="Comic Sans MS" pitchFamily="66" charset="0"/>
              </a:rPr>
              <a:t>tapes</a:t>
            </a:r>
            <a:endParaRPr lang="en-US" altLang="en-US" sz="2400" b="1" dirty="0">
              <a:latin typeface="Comic Sans MS" pitchFamily="66" charset="0"/>
            </a:endParaRPr>
          </a:p>
        </p:txBody>
      </p:sp>
      <p:pic>
        <p:nvPicPr>
          <p:cNvPr id="48132" name="Picture 4"/>
          <p:cNvPicPr>
            <a:picLocks noChangeAspect="1" noChangeArrowheads="1"/>
          </p:cNvPicPr>
          <p:nvPr/>
        </p:nvPicPr>
        <p:blipFill>
          <a:blip r:embed="rId2" cstate="print"/>
          <a:srcRect l="7751" t="18587" r="40822" b="49429"/>
          <a:stretch>
            <a:fillRect/>
          </a:stretch>
        </p:blipFill>
        <p:spPr bwMode="auto">
          <a:xfrm>
            <a:off x="785813" y="2857500"/>
            <a:ext cx="7518400" cy="35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8133" name="Text Box 5"/>
          <p:cNvSpPr txBox="1">
            <a:spLocks noChangeArrowheads="1"/>
          </p:cNvSpPr>
          <p:nvPr/>
        </p:nvSpPr>
        <p:spPr bwMode="auto">
          <a:xfrm>
            <a:off x="1907704" y="1270000"/>
            <a:ext cx="7201371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>
              <a:buFont typeface="Arial" charset="0"/>
              <a:buNone/>
            </a:pPr>
            <a:r>
              <a:rPr lang="en-US" altLang="en-US" dirty="0" smtClean="0">
                <a:latin typeface="Comic Sans MS" pitchFamily="66" charset="0"/>
              </a:rPr>
              <a:t>- These </a:t>
            </a:r>
            <a:r>
              <a:rPr lang="en-US" altLang="en-US" dirty="0" err="1" smtClean="0">
                <a:latin typeface="Comic Sans MS" pitchFamily="66" charset="0"/>
              </a:rPr>
              <a:t>ossicles</a:t>
            </a:r>
            <a:r>
              <a:rPr lang="en-US" altLang="en-US" dirty="0" smtClean="0">
                <a:latin typeface="Comic Sans MS" pitchFamily="66" charset="0"/>
              </a:rPr>
              <a:t> are connected (articulated)</a:t>
            </a:r>
          </a:p>
          <a:p>
            <a:pPr eaLnBrk="1" hangingPunct="1">
              <a:buFont typeface="Arial" charset="0"/>
              <a:buNone/>
            </a:pPr>
            <a:r>
              <a:rPr lang="en-US" altLang="en-US" dirty="0" smtClean="0">
                <a:latin typeface="Comic Sans MS" pitchFamily="66" charset="0"/>
              </a:rPr>
              <a:t>- </a:t>
            </a:r>
            <a:r>
              <a:rPr lang="en-GB" altLang="en-US" dirty="0">
                <a:latin typeface="Comic Sans MS" pitchFamily="66" charset="0"/>
              </a:rPr>
              <a:t>Malleus is </a:t>
            </a:r>
            <a:r>
              <a:rPr lang="en-GB" altLang="en-US" dirty="0" smtClean="0">
                <a:latin typeface="Comic Sans MS" pitchFamily="66" charset="0"/>
              </a:rPr>
              <a:t>connected with tympanic membrane, while the base</a:t>
            </a:r>
            <a:br>
              <a:rPr lang="en-GB" altLang="en-US" dirty="0" smtClean="0">
                <a:latin typeface="Comic Sans MS" pitchFamily="66" charset="0"/>
              </a:rPr>
            </a:br>
            <a:r>
              <a:rPr lang="en-GB" altLang="en-US" dirty="0" smtClean="0">
                <a:latin typeface="Comic Sans MS" pitchFamily="66" charset="0"/>
              </a:rPr>
              <a:t>  of stapes enters </a:t>
            </a:r>
            <a:r>
              <a:rPr lang="en-GB" altLang="en-US" dirty="0">
                <a:latin typeface="Comic Sans MS" pitchFamily="66" charset="0"/>
              </a:rPr>
              <a:t>the </a:t>
            </a:r>
            <a:r>
              <a:rPr lang="en-GB" altLang="en-US" dirty="0" smtClean="0">
                <a:latin typeface="Comic Sans MS" pitchFamily="66" charset="0"/>
              </a:rPr>
              <a:t>fenestra </a:t>
            </a:r>
            <a:r>
              <a:rPr lang="en-GB" altLang="en-US" dirty="0" err="1" smtClean="0">
                <a:latin typeface="Comic Sans MS" pitchFamily="66" charset="0"/>
              </a:rPr>
              <a:t>vestibuli</a:t>
            </a:r>
            <a:r>
              <a:rPr lang="en-GB" altLang="en-US" dirty="0" smtClean="0">
                <a:latin typeface="Comic Sans MS" pitchFamily="66" charset="0"/>
              </a:rPr>
              <a:t> at the </a:t>
            </a:r>
            <a:r>
              <a:rPr lang="en-GB" altLang="en-US" dirty="0">
                <a:latin typeface="Comic Sans MS" pitchFamily="66" charset="0"/>
              </a:rPr>
              <a:t>inner wall of </a:t>
            </a:r>
            <a:r>
              <a:rPr lang="en-GB" altLang="en-US" dirty="0" smtClean="0">
                <a:latin typeface="Comic Sans MS" pitchFamily="66" charset="0"/>
              </a:rPr>
              <a:t>the</a:t>
            </a:r>
            <a:br>
              <a:rPr lang="en-GB" altLang="en-US" dirty="0" smtClean="0">
                <a:latin typeface="Comic Sans MS" pitchFamily="66" charset="0"/>
              </a:rPr>
            </a:br>
            <a:r>
              <a:rPr lang="en-GB" altLang="en-US" dirty="0" smtClean="0">
                <a:latin typeface="Comic Sans MS" pitchFamily="66" charset="0"/>
              </a:rPr>
              <a:t>  tympanic cavity</a:t>
            </a:r>
            <a:br>
              <a:rPr lang="en-GB" altLang="en-US" dirty="0" smtClean="0">
                <a:latin typeface="Comic Sans MS" pitchFamily="66" charset="0"/>
              </a:rPr>
            </a:br>
            <a:r>
              <a:rPr lang="en-US" altLang="en-US" dirty="0" smtClean="0">
                <a:latin typeface="Comic Sans MS" pitchFamily="66" charset="0"/>
              </a:rPr>
              <a:t>- </a:t>
            </a:r>
            <a:r>
              <a:rPr lang="en-GB" altLang="en-US" dirty="0">
                <a:latin typeface="Comic Sans MS" pitchFamily="66" charset="0"/>
              </a:rPr>
              <a:t>The role of the auditory </a:t>
            </a:r>
            <a:r>
              <a:rPr lang="en-GB" altLang="en-US" dirty="0" err="1">
                <a:latin typeface="Comic Sans MS" pitchFamily="66" charset="0"/>
              </a:rPr>
              <a:t>ossicles</a:t>
            </a:r>
            <a:r>
              <a:rPr lang="en-GB" altLang="en-US" dirty="0">
                <a:latin typeface="Comic Sans MS" pitchFamily="66" charset="0"/>
              </a:rPr>
              <a:t> is to conduct sound  </a:t>
            </a:r>
            <a:r>
              <a:rPr lang="en-GB" altLang="en-US" dirty="0" smtClean="0">
                <a:latin typeface="Comic Sans MS" pitchFamily="66" charset="0"/>
              </a:rPr>
              <a:t/>
            </a:r>
            <a:br>
              <a:rPr lang="en-GB" altLang="en-US" dirty="0" smtClean="0">
                <a:latin typeface="Comic Sans MS" pitchFamily="66" charset="0"/>
              </a:rPr>
            </a:br>
            <a:r>
              <a:rPr lang="en-GB" altLang="en-US" dirty="0" smtClean="0">
                <a:latin typeface="Comic Sans MS" pitchFamily="66" charset="0"/>
              </a:rPr>
              <a:t>   vibrations </a:t>
            </a:r>
            <a:r>
              <a:rPr lang="en-GB" altLang="en-US" dirty="0">
                <a:latin typeface="Comic Sans MS" pitchFamily="66" charset="0"/>
              </a:rPr>
              <a:t>from the eardrum to the inner ear</a:t>
            </a:r>
            <a:endParaRPr lang="en-US" altLang="en-US" dirty="0">
              <a:latin typeface="Comic Sans MS" pitchFamily="66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 txBox="1">
            <a:spLocks noChangeArrowheads="1"/>
          </p:cNvSpPr>
          <p:nvPr/>
        </p:nvSpPr>
        <p:spPr bwMode="auto">
          <a:xfrm>
            <a:off x="252413" y="188913"/>
            <a:ext cx="8893175" cy="498475"/>
          </a:xfrm>
          <a:prstGeom prst="rect">
            <a:avLst/>
          </a:prstGeom>
          <a:noFill/>
          <a:ln w="9525">
            <a:noFill/>
            <a:bevel/>
            <a:headEnd/>
            <a:tailEnd/>
          </a:ln>
          <a:effectLst/>
        </p:spPr>
        <p:txBody>
          <a:bodyPr/>
          <a:lstStyle/>
          <a:p>
            <a:pPr eaLnBrk="1" hangingPunct="1"/>
            <a:r>
              <a:rPr lang="en-US" altLang="en-US" sz="2800" dirty="0" smtClean="0">
                <a:solidFill>
                  <a:srgbClr val="14425D"/>
                </a:solidFill>
                <a:latin typeface="Constantia" pitchFamily="18" charset="0"/>
              </a:rPr>
              <a:t>Adrenal or Suprarenal glands (</a:t>
            </a:r>
            <a:r>
              <a:rPr lang="en-GB" altLang="en-US" sz="2800" dirty="0" err="1">
                <a:solidFill>
                  <a:srgbClr val="14425D"/>
                </a:solidFill>
                <a:latin typeface="Constantia" pitchFamily="18" charset="0"/>
              </a:rPr>
              <a:t>Glandula</a:t>
            </a:r>
            <a:r>
              <a:rPr lang="en-US" altLang="en-US" sz="2800" dirty="0">
                <a:solidFill>
                  <a:srgbClr val="14425D"/>
                </a:solidFill>
                <a:latin typeface="Constantia" pitchFamily="18" charset="0"/>
              </a:rPr>
              <a:t>е</a:t>
            </a:r>
            <a:r>
              <a:rPr lang="en-GB" altLang="en-US" sz="2800" dirty="0">
                <a:solidFill>
                  <a:srgbClr val="14425D"/>
                </a:solidFill>
                <a:latin typeface="Constantia" pitchFamily="18" charset="0"/>
              </a:rPr>
              <a:t> </a:t>
            </a:r>
            <a:r>
              <a:rPr lang="en-GB" altLang="en-US" sz="2800" dirty="0" err="1">
                <a:solidFill>
                  <a:srgbClr val="14425D"/>
                </a:solidFill>
                <a:latin typeface="Constantia" pitchFamily="18" charset="0"/>
              </a:rPr>
              <a:t>suprarenales</a:t>
            </a:r>
            <a:r>
              <a:rPr lang="en-US" altLang="en-US" sz="2800" dirty="0">
                <a:solidFill>
                  <a:srgbClr val="14425D"/>
                </a:solidFill>
                <a:latin typeface="Constantia" pitchFamily="18" charset="0"/>
              </a:rPr>
              <a:t>)</a:t>
            </a:r>
          </a:p>
        </p:txBody>
      </p:sp>
      <p:sp>
        <p:nvSpPr>
          <p:cNvPr id="10243" name="TextBox 2"/>
          <p:cNvSpPr txBox="1">
            <a:spLocks noChangeArrowheads="1"/>
          </p:cNvSpPr>
          <p:nvPr/>
        </p:nvSpPr>
        <p:spPr bwMode="auto">
          <a:xfrm>
            <a:off x="34925" y="1052513"/>
            <a:ext cx="9002713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/>
            <a:r>
              <a:rPr lang="en-US" altLang="en-US" b="1" dirty="0" smtClean="0">
                <a:latin typeface="Constantia" pitchFamily="18" charset="0"/>
              </a:rPr>
              <a:t>Paired:</a:t>
            </a:r>
            <a:endParaRPr lang="en-US" altLang="en-US" b="1" dirty="0">
              <a:latin typeface="Constantia" pitchFamily="18" charset="0"/>
            </a:endParaRPr>
          </a:p>
          <a:p>
            <a:pPr eaLnBrk="1" hangingPunct="1"/>
            <a:r>
              <a:rPr lang="en-GB" altLang="en-US" b="1" dirty="0">
                <a:latin typeface="Constantia" pitchFamily="18" charset="0"/>
              </a:rPr>
              <a:t> - </a:t>
            </a:r>
            <a:r>
              <a:rPr lang="en-GB" altLang="en-US" b="1" dirty="0" err="1">
                <a:latin typeface="Constantia" pitchFamily="18" charset="0"/>
              </a:rPr>
              <a:t>glandula</a:t>
            </a:r>
            <a:r>
              <a:rPr lang="en-GB" altLang="en-US" b="1" dirty="0">
                <a:latin typeface="Constantia" pitchFamily="18" charset="0"/>
              </a:rPr>
              <a:t> </a:t>
            </a:r>
            <a:r>
              <a:rPr lang="en-GB" altLang="en-US" b="1" dirty="0" err="1">
                <a:latin typeface="Constantia" pitchFamily="18" charset="0"/>
              </a:rPr>
              <a:t>suprarenalis</a:t>
            </a:r>
            <a:r>
              <a:rPr lang="en-GB" altLang="en-US" b="1" dirty="0">
                <a:latin typeface="Constantia" pitchFamily="18" charset="0"/>
              </a:rPr>
              <a:t> </a:t>
            </a:r>
            <a:r>
              <a:rPr lang="en-GB" altLang="en-US" b="1" dirty="0" err="1">
                <a:latin typeface="Constantia" pitchFamily="18" charset="0"/>
              </a:rPr>
              <a:t>dextra</a:t>
            </a:r>
            <a:endParaRPr lang="en-GB" altLang="en-US" b="1" dirty="0">
              <a:latin typeface="Constantia" pitchFamily="18" charset="0"/>
            </a:endParaRPr>
          </a:p>
          <a:p>
            <a:pPr eaLnBrk="1" hangingPunct="1"/>
            <a:r>
              <a:rPr lang="en-US" altLang="en-US" dirty="0">
                <a:latin typeface="Constantia" pitchFamily="18" charset="0"/>
              </a:rPr>
              <a:t>         - </a:t>
            </a:r>
            <a:r>
              <a:rPr lang="en-US" altLang="en-US" dirty="0" smtClean="0">
                <a:latin typeface="Constantia" pitchFamily="18" charset="0"/>
              </a:rPr>
              <a:t>smaller, lower, </a:t>
            </a:r>
            <a:endParaRPr lang="en-US" altLang="en-US" dirty="0">
              <a:latin typeface="Constantia" pitchFamily="18" charset="0"/>
            </a:endParaRPr>
          </a:p>
          <a:p>
            <a:pPr eaLnBrk="1" hangingPunct="1"/>
            <a:r>
              <a:rPr lang="en-US" altLang="en-US" dirty="0">
                <a:latin typeface="Constantia" pitchFamily="18" charset="0"/>
              </a:rPr>
              <a:t>           </a:t>
            </a:r>
            <a:r>
              <a:rPr lang="en-US" altLang="en-US" dirty="0" smtClean="0">
                <a:latin typeface="Constantia" pitchFamily="18" charset="0"/>
              </a:rPr>
              <a:t>pyramidal in shape</a:t>
            </a:r>
            <a:endParaRPr lang="en-US" altLang="en-US" dirty="0">
              <a:latin typeface="Constantia" pitchFamily="18" charset="0"/>
            </a:endParaRPr>
          </a:p>
          <a:p>
            <a:pPr eaLnBrk="1" hangingPunct="1"/>
            <a:r>
              <a:rPr lang="en-GB" altLang="en-US" b="1" dirty="0">
                <a:latin typeface="Constantia" pitchFamily="18" charset="0"/>
              </a:rPr>
              <a:t> - </a:t>
            </a:r>
            <a:r>
              <a:rPr lang="en-GB" altLang="en-US" b="1" dirty="0" err="1">
                <a:latin typeface="Constantia" pitchFamily="18" charset="0"/>
              </a:rPr>
              <a:t>glandula</a:t>
            </a:r>
            <a:r>
              <a:rPr lang="en-GB" altLang="en-US" b="1" dirty="0">
                <a:latin typeface="Constantia" pitchFamily="18" charset="0"/>
              </a:rPr>
              <a:t> </a:t>
            </a:r>
            <a:r>
              <a:rPr lang="en-GB" altLang="en-US" b="1" dirty="0" err="1">
                <a:latin typeface="Constantia" pitchFamily="18" charset="0"/>
              </a:rPr>
              <a:t>suprarenalis</a:t>
            </a:r>
            <a:r>
              <a:rPr lang="en-GB" altLang="en-US" b="1" dirty="0">
                <a:latin typeface="Constantia" pitchFamily="18" charset="0"/>
              </a:rPr>
              <a:t> </a:t>
            </a:r>
            <a:r>
              <a:rPr lang="en-GB" altLang="en-US" b="1" dirty="0" err="1">
                <a:latin typeface="Constantia" pitchFamily="18" charset="0"/>
              </a:rPr>
              <a:t>sinistra</a:t>
            </a:r>
            <a:endParaRPr lang="en-GB" altLang="en-US" b="1" dirty="0">
              <a:latin typeface="Constantia" pitchFamily="18" charset="0"/>
            </a:endParaRPr>
          </a:p>
          <a:p>
            <a:pPr eaLnBrk="1" hangingPunct="1"/>
            <a:r>
              <a:rPr lang="en-US" altLang="en-US" dirty="0">
                <a:latin typeface="Constantia" pitchFamily="18" charset="0"/>
              </a:rPr>
              <a:t>          - </a:t>
            </a:r>
            <a:r>
              <a:rPr lang="en-US" altLang="en-US" dirty="0" smtClean="0">
                <a:latin typeface="Constantia" pitchFamily="18" charset="0"/>
              </a:rPr>
              <a:t>larger, upper, </a:t>
            </a:r>
            <a:endParaRPr lang="en-US" altLang="en-US" dirty="0">
              <a:latin typeface="Constantia" pitchFamily="18" charset="0"/>
            </a:endParaRPr>
          </a:p>
          <a:p>
            <a:pPr eaLnBrk="1" hangingPunct="1"/>
            <a:r>
              <a:rPr lang="en-US" altLang="en-US" dirty="0">
                <a:latin typeface="Constantia" pitchFamily="18" charset="0"/>
              </a:rPr>
              <a:t>           </a:t>
            </a:r>
            <a:r>
              <a:rPr lang="en-US" altLang="en-US" dirty="0" smtClean="0">
                <a:latin typeface="Constantia" pitchFamily="18" charset="0"/>
              </a:rPr>
              <a:t>semilunar in shape</a:t>
            </a:r>
            <a:endParaRPr lang="en-US" altLang="en-US" dirty="0">
              <a:latin typeface="Constantia" pitchFamily="18" charset="0"/>
            </a:endParaRPr>
          </a:p>
          <a:p>
            <a:pPr eaLnBrk="1" hangingPunct="1"/>
            <a:endParaRPr lang="en-US" altLang="en-US" dirty="0">
              <a:latin typeface="Constantia" pitchFamily="18" charset="0"/>
            </a:endParaRPr>
          </a:p>
          <a:p>
            <a:pPr eaLnBrk="1" hangingPunct="1"/>
            <a:r>
              <a:rPr lang="en-US" altLang="en-US" b="1" dirty="0" smtClean="0">
                <a:latin typeface="Constantia" pitchFamily="18" charset="0"/>
              </a:rPr>
              <a:t>Localization:</a:t>
            </a:r>
            <a:endParaRPr lang="en-US" altLang="en-US" b="1" dirty="0">
              <a:latin typeface="Constantia" pitchFamily="18" charset="0"/>
            </a:endParaRPr>
          </a:p>
          <a:p>
            <a:pPr eaLnBrk="1" hangingPunct="1"/>
            <a:r>
              <a:rPr lang="en-US" altLang="en-US" dirty="0">
                <a:latin typeface="Constantia" pitchFamily="18" charset="0"/>
              </a:rPr>
              <a:t> - </a:t>
            </a:r>
            <a:r>
              <a:rPr lang="en-US" altLang="en-US" dirty="0" smtClean="0">
                <a:latin typeface="Constantia" pitchFamily="18" charset="0"/>
              </a:rPr>
              <a:t>at upper pole of right and left kidney</a:t>
            </a:r>
            <a:endParaRPr lang="en-US" altLang="en-US" dirty="0">
              <a:latin typeface="Constantia" pitchFamily="18" charset="0"/>
            </a:endParaRPr>
          </a:p>
          <a:p>
            <a:pPr eaLnBrk="1" hangingPunct="1"/>
            <a:endParaRPr lang="en-US" altLang="en-US" b="1" dirty="0">
              <a:latin typeface="Constantia" pitchFamily="18" charset="0"/>
            </a:endParaRPr>
          </a:p>
          <a:p>
            <a:pPr eaLnBrk="1" hangingPunct="1"/>
            <a:r>
              <a:rPr lang="en-US" altLang="en-US" b="1" dirty="0" smtClean="0">
                <a:latin typeface="Constantia" pitchFamily="18" charset="0"/>
              </a:rPr>
              <a:t>Dimension</a:t>
            </a:r>
            <a:r>
              <a:rPr lang="sr-Latn-CS" altLang="en-US" b="1" dirty="0" smtClean="0">
                <a:latin typeface="Constantia" pitchFamily="18" charset="0"/>
              </a:rPr>
              <a:t>:</a:t>
            </a:r>
            <a:endParaRPr lang="sr-Latn-CS" altLang="en-US" b="1" dirty="0">
              <a:latin typeface="Constantia" pitchFamily="18" charset="0"/>
            </a:endParaRPr>
          </a:p>
          <a:p>
            <a:pPr eaLnBrk="1" hangingPunct="1"/>
            <a:endParaRPr lang="sr-Latn-CS" altLang="en-US" b="1" dirty="0">
              <a:latin typeface="Constantia" pitchFamily="18" charset="0"/>
            </a:endParaRPr>
          </a:p>
          <a:p>
            <a:pPr eaLnBrk="1" hangingPunct="1"/>
            <a:r>
              <a:rPr lang="en-US" altLang="en-US" dirty="0">
                <a:latin typeface="Constantia" pitchFamily="18" charset="0"/>
              </a:rPr>
              <a:t> - 5 х 3 х 1 </a:t>
            </a:r>
            <a:r>
              <a:rPr lang="en-US" altLang="en-US" dirty="0" smtClean="0">
                <a:latin typeface="Constantia" pitchFamily="18" charset="0"/>
              </a:rPr>
              <a:t>cm</a:t>
            </a:r>
            <a:endParaRPr lang="en-US" altLang="en-US" dirty="0">
              <a:latin typeface="Constantia" pitchFamily="18" charset="0"/>
            </a:endParaRPr>
          </a:p>
          <a:p>
            <a:pPr eaLnBrk="1" hangingPunct="1"/>
            <a:endParaRPr lang="sr-Latn-CS" altLang="en-US" dirty="0">
              <a:latin typeface="Constantia" pitchFamily="18" charset="0"/>
            </a:endParaRPr>
          </a:p>
          <a:p>
            <a:pPr eaLnBrk="1" hangingPunct="1"/>
            <a:endParaRPr lang="sr-Latn-CS" altLang="en-US" dirty="0">
              <a:latin typeface="Constantia" pitchFamily="18" charset="0"/>
            </a:endParaRPr>
          </a:p>
        </p:txBody>
      </p:sp>
      <p:pic>
        <p:nvPicPr>
          <p:cNvPr id="10244" name="Picture 5" descr="Retroperit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D0F0DB"/>
              </a:clrFrom>
              <a:clrTo>
                <a:srgbClr val="D0F0DB">
                  <a:alpha val="0"/>
                </a:srgbClr>
              </a:clrTo>
            </a:clrChange>
          </a:blip>
          <a:srcRect l="1379" t="1689" r="3389" b="2754"/>
          <a:stretch>
            <a:fillRect/>
          </a:stretch>
        </p:blipFill>
        <p:spPr bwMode="auto">
          <a:xfrm>
            <a:off x="4716463" y="1557338"/>
            <a:ext cx="4021137" cy="4881562"/>
          </a:xfrm>
          <a:prstGeom prst="rect">
            <a:avLst/>
          </a:prstGeom>
          <a:noFill/>
          <a:ln w="9525">
            <a:noFill/>
            <a:bevel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427910388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 txBox="1">
            <a:spLocks noRot="1" noChangeArrowheads="1"/>
          </p:cNvSpPr>
          <p:nvPr/>
        </p:nvSpPr>
        <p:spPr bwMode="auto">
          <a:xfrm>
            <a:off x="179512" y="357188"/>
            <a:ext cx="8929563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eaLnBrk="1" hangingPunct="1"/>
            <a:r>
              <a:rPr lang="en-GB" altLang="en-US" sz="2800" b="1" dirty="0">
                <a:solidFill>
                  <a:srgbClr val="FF6600"/>
                </a:solidFill>
                <a:latin typeface="Comic Sans MS" pitchFamily="66" charset="0"/>
              </a:rPr>
              <a:t>Auditory tube (Eustachian tube</a:t>
            </a:r>
            <a:r>
              <a:rPr lang="en-GB" altLang="en-US" sz="2800" b="1" dirty="0" smtClean="0">
                <a:solidFill>
                  <a:srgbClr val="FF6600"/>
                </a:solidFill>
                <a:latin typeface="Comic Sans MS" pitchFamily="66" charset="0"/>
              </a:rPr>
              <a:t>) </a:t>
            </a:r>
            <a:r>
              <a:rPr lang="en-US" altLang="en-US" sz="2800" b="1" dirty="0" smtClean="0">
                <a:solidFill>
                  <a:srgbClr val="FF8D3E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(</a:t>
            </a:r>
            <a:r>
              <a:rPr lang="en-US" altLang="en-US" sz="2800" b="1" dirty="0">
                <a:solidFill>
                  <a:srgbClr val="FF8D3E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tuba </a:t>
            </a:r>
            <a:r>
              <a:rPr lang="en-US" altLang="en-US" sz="2800" b="1" dirty="0" err="1">
                <a:solidFill>
                  <a:srgbClr val="FF8D3E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auditiva</a:t>
            </a:r>
            <a:r>
              <a:rPr lang="en-US" altLang="en-US" sz="2800" b="1" dirty="0">
                <a:solidFill>
                  <a:srgbClr val="FF8D3E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)</a:t>
            </a:r>
            <a:endParaRPr lang="en-US" sz="2800" b="1" dirty="0">
              <a:solidFill>
                <a:srgbClr val="FF8D3E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omic Sans MS" pitchFamily="66" charset="0"/>
            </a:endParaRPr>
          </a:p>
        </p:txBody>
      </p:sp>
      <p:pic>
        <p:nvPicPr>
          <p:cNvPr id="49155" name="Picture 3"/>
          <p:cNvPicPr>
            <a:picLocks noChangeAspect="1" noChangeArrowheads="1"/>
          </p:cNvPicPr>
          <p:nvPr/>
        </p:nvPicPr>
        <p:blipFill>
          <a:blip r:embed="rId2" cstate="print"/>
          <a:srcRect l="28682" t="20235" r="26436" b="28172"/>
          <a:stretch>
            <a:fillRect/>
          </a:stretch>
        </p:blipFill>
        <p:spPr bwMode="auto">
          <a:xfrm>
            <a:off x="4714875" y="3429000"/>
            <a:ext cx="4103688" cy="2947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156" name="Rectangle 3"/>
          <p:cNvSpPr txBox="1">
            <a:spLocks noChangeArrowheads="1"/>
          </p:cNvSpPr>
          <p:nvPr/>
        </p:nvSpPr>
        <p:spPr bwMode="auto">
          <a:xfrm>
            <a:off x="0" y="1285875"/>
            <a:ext cx="9109075" cy="1928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82880" tIns="91440"/>
          <a:lstStyle/>
          <a:p>
            <a:pPr marL="265113" indent="-265113" eaLnBrk="1" hangingPunct="1">
              <a:lnSpc>
                <a:spcPct val="90000"/>
              </a:lnSpc>
              <a:spcBef>
                <a:spcPts val="250"/>
              </a:spcBef>
              <a:buClr>
                <a:schemeClr val="accent1"/>
              </a:buClr>
              <a:buSzPct val="80000"/>
              <a:buFont typeface="Wingdings 2" pitchFamily="18" charset="2"/>
              <a:buChar char=""/>
            </a:pPr>
            <a:r>
              <a:rPr lang="en-GB" altLang="en-US" b="1" dirty="0">
                <a:latin typeface="Comic Sans MS" pitchFamily="66" charset="0"/>
              </a:rPr>
              <a:t>The bony-cartilaginous canal, lined with mucosa, extends from the anterior wall of the </a:t>
            </a:r>
            <a:r>
              <a:rPr lang="en-GB" altLang="en-US" b="1" dirty="0" smtClean="0">
                <a:latin typeface="Comic Sans MS" pitchFamily="66" charset="0"/>
              </a:rPr>
              <a:t>tympanic cavity </a:t>
            </a:r>
            <a:r>
              <a:rPr lang="en-GB" altLang="en-US" b="1" dirty="0">
                <a:latin typeface="Comic Sans MS" pitchFamily="66" charset="0"/>
              </a:rPr>
              <a:t>to the upper or nasal part of the </a:t>
            </a:r>
            <a:r>
              <a:rPr lang="en-GB" altLang="en-US" b="1" dirty="0" smtClean="0">
                <a:latin typeface="Comic Sans MS" pitchFamily="66" charset="0"/>
              </a:rPr>
              <a:t>pharynx</a:t>
            </a:r>
          </a:p>
          <a:p>
            <a:pPr marL="265113" indent="-265113" eaLnBrk="1" hangingPunct="1">
              <a:lnSpc>
                <a:spcPct val="90000"/>
              </a:lnSpc>
              <a:spcBef>
                <a:spcPts val="250"/>
              </a:spcBef>
              <a:buClr>
                <a:schemeClr val="accent1"/>
              </a:buClr>
              <a:buSzPct val="80000"/>
              <a:buFont typeface="Wingdings 2" pitchFamily="18" charset="2"/>
              <a:buChar char=""/>
            </a:pPr>
            <a:endParaRPr lang="sr-Cyrl-CS" altLang="en-US" b="1" dirty="0" smtClean="0">
              <a:latin typeface="Comic Sans MS" pitchFamily="66" charset="0"/>
            </a:endParaRPr>
          </a:p>
          <a:p>
            <a:pPr marL="265113" indent="-265113" eaLnBrk="1" hangingPunct="1">
              <a:lnSpc>
                <a:spcPct val="90000"/>
              </a:lnSpc>
              <a:spcBef>
                <a:spcPts val="250"/>
              </a:spcBef>
              <a:buClr>
                <a:schemeClr val="accent1"/>
              </a:buClr>
              <a:buSzPct val="80000"/>
              <a:buFont typeface="Wingdings 2" pitchFamily="18" charset="2"/>
              <a:buChar char=""/>
            </a:pPr>
            <a:r>
              <a:rPr lang="en-GB" altLang="en-US" b="1" dirty="0">
                <a:latin typeface="Comic Sans MS" pitchFamily="66" charset="0"/>
              </a:rPr>
              <a:t>It serves as a way for air to come from the pharynx into the </a:t>
            </a:r>
            <a:r>
              <a:rPr lang="en-GB" altLang="en-US" b="1" dirty="0" smtClean="0">
                <a:latin typeface="Comic Sans MS" pitchFamily="66" charset="0"/>
              </a:rPr>
              <a:t>tympanic membrane, </a:t>
            </a:r>
            <a:r>
              <a:rPr lang="en-GB" altLang="en-US" b="1" dirty="0">
                <a:latin typeface="Comic Sans MS" pitchFamily="66" charset="0"/>
              </a:rPr>
              <a:t>to equalize the pressure </a:t>
            </a:r>
            <a:r>
              <a:rPr lang="en-GB" altLang="en-US" b="1" dirty="0" smtClean="0">
                <a:latin typeface="Comic Sans MS" pitchFamily="66" charset="0"/>
              </a:rPr>
              <a:t>on </a:t>
            </a:r>
            <a:r>
              <a:rPr lang="en-GB" altLang="en-US" b="1" dirty="0">
                <a:latin typeface="Comic Sans MS" pitchFamily="66" charset="0"/>
              </a:rPr>
              <a:t>the outside and inside of the </a:t>
            </a:r>
            <a:r>
              <a:rPr lang="en-GB" altLang="en-US" b="1" dirty="0" smtClean="0">
                <a:latin typeface="Comic Sans MS" pitchFamily="66" charset="0"/>
              </a:rPr>
              <a:t>tympanic membrane.</a:t>
            </a:r>
            <a:endParaRPr lang="en-US" altLang="en-US" b="1" dirty="0">
              <a:latin typeface="Comic Sans MS" pitchFamily="66" charset="0"/>
            </a:endParaRPr>
          </a:p>
          <a:p>
            <a:pPr marL="265113" indent="-265113" eaLnBrk="1" hangingPunct="1">
              <a:lnSpc>
                <a:spcPct val="90000"/>
              </a:lnSpc>
              <a:spcBef>
                <a:spcPts val="250"/>
              </a:spcBef>
              <a:buClr>
                <a:schemeClr val="accent1"/>
              </a:buClr>
              <a:buSzPct val="80000"/>
              <a:buFont typeface="Wingdings 2" pitchFamily="18" charset="2"/>
              <a:buChar char=""/>
            </a:pPr>
            <a:endParaRPr lang="sr-Cyrl-CS" altLang="en-US" b="1" dirty="0">
              <a:latin typeface="Comic Sans MS" pitchFamily="66" charset="0"/>
            </a:endParaRPr>
          </a:p>
          <a:p>
            <a:pPr marL="265113" indent="-265113" eaLnBrk="1" hangingPunct="1">
              <a:lnSpc>
                <a:spcPct val="90000"/>
              </a:lnSpc>
              <a:spcBef>
                <a:spcPts val="250"/>
              </a:spcBef>
              <a:buClr>
                <a:schemeClr val="accent1"/>
              </a:buClr>
              <a:buSzPct val="80000"/>
              <a:buFont typeface="Wingdings 2" pitchFamily="18" charset="2"/>
              <a:buChar char=""/>
            </a:pPr>
            <a:endParaRPr lang="en-US" altLang="en-US" b="1" dirty="0">
              <a:latin typeface="Comic Sans MS" pitchFamily="66" charset="0"/>
            </a:endParaRPr>
          </a:p>
          <a:p>
            <a:pPr marL="265113" indent="-265113" eaLnBrk="1" hangingPunct="1">
              <a:lnSpc>
                <a:spcPct val="90000"/>
              </a:lnSpc>
              <a:spcBef>
                <a:spcPts val="250"/>
              </a:spcBef>
              <a:buClr>
                <a:schemeClr val="accent1"/>
              </a:buClr>
              <a:buSzPct val="80000"/>
              <a:buFont typeface="Wingdings 2" pitchFamily="18" charset="2"/>
              <a:buChar char=""/>
            </a:pPr>
            <a:endParaRPr lang="sr-Cyrl-CS" altLang="en-US" b="1" dirty="0">
              <a:latin typeface="Comic Sans MS" pitchFamily="66" charset="0"/>
            </a:endParaRPr>
          </a:p>
          <a:p>
            <a:pPr marL="265113" indent="-265113" eaLnBrk="1" hangingPunct="1">
              <a:lnSpc>
                <a:spcPct val="90000"/>
              </a:lnSpc>
              <a:spcBef>
                <a:spcPts val="250"/>
              </a:spcBef>
              <a:buClr>
                <a:schemeClr val="accent1"/>
              </a:buClr>
              <a:buSzPct val="80000"/>
              <a:buFont typeface="Wingdings 2" pitchFamily="18" charset="2"/>
              <a:buChar char=""/>
            </a:pPr>
            <a:endParaRPr lang="sr-Cyrl-CS" altLang="en-US" b="1" dirty="0">
              <a:latin typeface="Comic Sans MS" pitchFamily="66" charset="0"/>
            </a:endParaRPr>
          </a:p>
          <a:p>
            <a:pPr marL="265113" indent="-265113" eaLnBrk="1" hangingPunct="1">
              <a:lnSpc>
                <a:spcPct val="90000"/>
              </a:lnSpc>
              <a:spcBef>
                <a:spcPts val="250"/>
              </a:spcBef>
              <a:buClr>
                <a:schemeClr val="accent1"/>
              </a:buClr>
              <a:buSzPct val="80000"/>
              <a:buFont typeface="Wingdings 2" pitchFamily="18" charset="2"/>
              <a:buChar char=""/>
            </a:pPr>
            <a:endParaRPr lang="en-US" altLang="en-US" b="1" dirty="0">
              <a:latin typeface="Comic Sans MS" pitchFamily="66" charset="0"/>
            </a:endParaRPr>
          </a:p>
        </p:txBody>
      </p:sp>
      <p:sp>
        <p:nvSpPr>
          <p:cNvPr id="49157" name="Rectangle 3"/>
          <p:cNvSpPr txBox="1">
            <a:spLocks noChangeArrowheads="1"/>
          </p:cNvSpPr>
          <p:nvPr/>
        </p:nvSpPr>
        <p:spPr bwMode="auto">
          <a:xfrm>
            <a:off x="0" y="2782888"/>
            <a:ext cx="5286375" cy="163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82880" tIns="91440"/>
          <a:lstStyle/>
          <a:p>
            <a:pPr marL="265113" indent="-265113" eaLnBrk="1" hangingPunct="1">
              <a:lnSpc>
                <a:spcPct val="90000"/>
              </a:lnSpc>
              <a:spcBef>
                <a:spcPts val="250"/>
              </a:spcBef>
              <a:buClr>
                <a:schemeClr val="accent1"/>
              </a:buClr>
              <a:buSzPct val="80000"/>
            </a:pPr>
            <a:endParaRPr lang="sr-Cyrl-CS" altLang="en-US" b="1" dirty="0">
              <a:latin typeface="Comic Sans MS" pitchFamily="66" charset="0"/>
            </a:endParaRPr>
          </a:p>
          <a:p>
            <a:pPr marL="265113" indent="-265113" eaLnBrk="1" hangingPunct="1">
              <a:lnSpc>
                <a:spcPct val="90000"/>
              </a:lnSpc>
              <a:spcBef>
                <a:spcPts val="250"/>
              </a:spcBef>
              <a:buClr>
                <a:schemeClr val="accent1"/>
              </a:buClr>
              <a:buSzPct val="80000"/>
              <a:buFont typeface="Wingdings 2" pitchFamily="18" charset="2"/>
              <a:buChar char=""/>
            </a:pPr>
            <a:r>
              <a:rPr lang="en-GB" altLang="en-US" b="1" dirty="0" smtClean="0">
                <a:latin typeface="Comic Sans MS" pitchFamily="66" charset="0"/>
              </a:rPr>
              <a:t>External</a:t>
            </a:r>
            <a:r>
              <a:rPr lang="sr-Cyrl-CS" altLang="en-US" b="1" dirty="0" smtClean="0">
                <a:latin typeface="Comic Sans MS" pitchFamily="66" charset="0"/>
              </a:rPr>
              <a:t> </a:t>
            </a:r>
            <a:r>
              <a:rPr lang="sr-Cyrl-CS" altLang="en-US" b="1" dirty="0">
                <a:latin typeface="Comic Sans MS" pitchFamily="66" charset="0"/>
              </a:rPr>
              <a:t>1/3 – </a:t>
            </a:r>
            <a:r>
              <a:rPr lang="en-US" altLang="en-US" b="1" dirty="0">
                <a:latin typeface="Comic Sans MS" pitchFamily="66" charset="0"/>
              </a:rPr>
              <a:t>pars </a:t>
            </a:r>
            <a:r>
              <a:rPr lang="en-US" altLang="en-US" b="1" dirty="0" err="1">
                <a:latin typeface="Comic Sans MS" pitchFamily="66" charset="0"/>
              </a:rPr>
              <a:t>ossea</a:t>
            </a:r>
            <a:r>
              <a:rPr lang="en-US" altLang="en-US" b="1" dirty="0">
                <a:latin typeface="Comic Sans MS" pitchFamily="66" charset="0"/>
              </a:rPr>
              <a:t> </a:t>
            </a:r>
            <a:r>
              <a:rPr lang="en-US" altLang="en-US" b="1" dirty="0" smtClean="0">
                <a:latin typeface="Comic Sans MS" pitchFamily="66" charset="0"/>
              </a:rPr>
              <a:t>(bony part)</a:t>
            </a:r>
            <a:endParaRPr lang="sr-Cyrl-CS" altLang="en-US" b="1" dirty="0">
              <a:latin typeface="Comic Sans MS" pitchFamily="66" charset="0"/>
            </a:endParaRPr>
          </a:p>
          <a:p>
            <a:pPr marL="265113" indent="-265113" eaLnBrk="1" hangingPunct="1">
              <a:lnSpc>
                <a:spcPct val="90000"/>
              </a:lnSpc>
              <a:spcBef>
                <a:spcPts val="250"/>
              </a:spcBef>
              <a:buClr>
                <a:schemeClr val="accent1"/>
              </a:buClr>
              <a:buSzPct val="80000"/>
              <a:buFont typeface="Wingdings 2" pitchFamily="18" charset="2"/>
              <a:buChar char=""/>
            </a:pPr>
            <a:endParaRPr lang="sr-Cyrl-CS" altLang="en-US" b="1" dirty="0">
              <a:latin typeface="Comic Sans MS" pitchFamily="66" charset="0"/>
            </a:endParaRPr>
          </a:p>
          <a:p>
            <a:pPr marL="265113" indent="-265113" eaLnBrk="1" hangingPunct="1">
              <a:lnSpc>
                <a:spcPct val="90000"/>
              </a:lnSpc>
              <a:spcBef>
                <a:spcPts val="250"/>
              </a:spcBef>
              <a:buClr>
                <a:schemeClr val="accent1"/>
              </a:buClr>
              <a:buSzPct val="80000"/>
              <a:buFont typeface="Wingdings 2" pitchFamily="18" charset="2"/>
              <a:buChar char=""/>
            </a:pPr>
            <a:r>
              <a:rPr lang="en-GB" altLang="en-US" b="1" dirty="0" smtClean="0">
                <a:latin typeface="Comic Sans MS" pitchFamily="66" charset="0"/>
              </a:rPr>
              <a:t>Inner</a:t>
            </a:r>
            <a:r>
              <a:rPr lang="sr-Cyrl-CS" altLang="en-US" b="1" dirty="0" smtClean="0">
                <a:latin typeface="Comic Sans MS" pitchFamily="66" charset="0"/>
              </a:rPr>
              <a:t> </a:t>
            </a:r>
            <a:r>
              <a:rPr lang="sr-Cyrl-CS" altLang="en-US" b="1" dirty="0">
                <a:latin typeface="Comic Sans MS" pitchFamily="66" charset="0"/>
              </a:rPr>
              <a:t>2/3 – </a:t>
            </a:r>
            <a:r>
              <a:rPr lang="en-US" altLang="en-US" b="1" dirty="0">
                <a:latin typeface="Comic Sans MS" pitchFamily="66" charset="0"/>
              </a:rPr>
              <a:t>pars </a:t>
            </a:r>
            <a:r>
              <a:rPr lang="en-US" altLang="en-US" b="1" dirty="0" err="1">
                <a:latin typeface="Comic Sans MS" pitchFamily="66" charset="0"/>
              </a:rPr>
              <a:t>cartilaginea</a:t>
            </a:r>
            <a:r>
              <a:rPr lang="en-US" altLang="en-US" b="1" dirty="0">
                <a:latin typeface="Comic Sans MS" pitchFamily="66" charset="0"/>
              </a:rPr>
              <a:t/>
            </a:r>
            <a:br>
              <a:rPr lang="en-US" altLang="en-US" b="1" dirty="0">
                <a:latin typeface="Comic Sans MS" pitchFamily="66" charset="0"/>
              </a:rPr>
            </a:br>
            <a:r>
              <a:rPr lang="en-US" altLang="en-US" b="1" dirty="0">
                <a:latin typeface="Comic Sans MS" pitchFamily="66" charset="0"/>
              </a:rPr>
              <a:t>		     </a:t>
            </a:r>
            <a:r>
              <a:rPr lang="en-US" altLang="en-US" b="1" dirty="0" smtClean="0">
                <a:latin typeface="Comic Sans MS" pitchFamily="66" charset="0"/>
              </a:rPr>
              <a:t>(cartilaginous part)</a:t>
            </a:r>
            <a:endParaRPr lang="sr-Cyrl-CS" altLang="en-US" b="1" dirty="0">
              <a:latin typeface="Comic Sans MS" pitchFamily="66" charset="0"/>
            </a:endParaRPr>
          </a:p>
          <a:p>
            <a:pPr marL="265113" indent="-265113" eaLnBrk="1" hangingPunct="1">
              <a:lnSpc>
                <a:spcPct val="90000"/>
              </a:lnSpc>
              <a:spcBef>
                <a:spcPts val="250"/>
              </a:spcBef>
              <a:buClr>
                <a:schemeClr val="accent1"/>
              </a:buClr>
              <a:buSzPct val="80000"/>
              <a:buFont typeface="Wingdings 2" pitchFamily="18" charset="2"/>
              <a:buChar char=""/>
            </a:pPr>
            <a:endParaRPr lang="en-US" altLang="en-US" b="1" dirty="0">
              <a:latin typeface="Comic Sans MS" pitchFamily="66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 txBox="1">
            <a:spLocks noRot="1" noChangeArrowheads="1"/>
          </p:cNvSpPr>
          <p:nvPr/>
        </p:nvSpPr>
        <p:spPr bwMode="auto">
          <a:xfrm>
            <a:off x="1117600" y="73025"/>
            <a:ext cx="7199313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eaLnBrk="1" hangingPunct="1"/>
            <a:r>
              <a:rPr lang="en-US" altLang="en-US" sz="2800" b="1" dirty="0" smtClean="0">
                <a:solidFill>
                  <a:srgbClr val="FF8D3E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Mastoid </a:t>
            </a:r>
            <a:r>
              <a:rPr lang="en-US" altLang="en-US" sz="2800" b="1" dirty="0" err="1" smtClean="0">
                <a:solidFill>
                  <a:srgbClr val="FF8D3E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antrum</a:t>
            </a:r>
            <a:r>
              <a:rPr lang="en-US" altLang="en-US" sz="2800" b="1" dirty="0" smtClean="0">
                <a:solidFill>
                  <a:srgbClr val="FF8D3E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 (</a:t>
            </a:r>
            <a:r>
              <a:rPr lang="en-US" altLang="en-US" sz="2800" b="1" dirty="0" err="1" smtClean="0">
                <a:solidFill>
                  <a:srgbClr val="FF8D3E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Antrum</a:t>
            </a:r>
            <a:r>
              <a:rPr lang="en-US" altLang="en-US" sz="2800" b="1" dirty="0" smtClean="0">
                <a:solidFill>
                  <a:srgbClr val="FF8D3E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 </a:t>
            </a:r>
            <a:r>
              <a:rPr lang="en-US" altLang="en-US" sz="2800" b="1" dirty="0" err="1">
                <a:solidFill>
                  <a:srgbClr val="FF8D3E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mastoideum</a:t>
            </a:r>
            <a:r>
              <a:rPr lang="en-US" altLang="en-US" sz="2800" b="1" dirty="0">
                <a:solidFill>
                  <a:srgbClr val="FF8D3E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)</a:t>
            </a:r>
            <a:endParaRPr lang="en-US" sz="2800" b="1" dirty="0">
              <a:solidFill>
                <a:srgbClr val="FF8D3E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omic Sans MS" pitchFamily="66" charset="0"/>
            </a:endParaRPr>
          </a:p>
        </p:txBody>
      </p:sp>
      <p:pic>
        <p:nvPicPr>
          <p:cNvPr id="50179" name="Picture 3"/>
          <p:cNvPicPr>
            <a:picLocks noChangeAspect="1" noChangeArrowheads="1"/>
          </p:cNvPicPr>
          <p:nvPr/>
        </p:nvPicPr>
        <p:blipFill>
          <a:blip r:embed="rId2" cstate="print"/>
          <a:srcRect l="24310" t="17305" r="28915" b="29771"/>
          <a:stretch>
            <a:fillRect/>
          </a:stretch>
        </p:blipFill>
        <p:spPr bwMode="auto">
          <a:xfrm>
            <a:off x="5437188" y="3867150"/>
            <a:ext cx="3706812" cy="2620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0180" name="Rectangle 3"/>
          <p:cNvSpPr txBox="1">
            <a:spLocks noChangeArrowheads="1"/>
          </p:cNvSpPr>
          <p:nvPr/>
        </p:nvSpPr>
        <p:spPr bwMode="auto">
          <a:xfrm>
            <a:off x="182563" y="1123950"/>
            <a:ext cx="8963025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82880" tIns="91440"/>
          <a:lstStyle/>
          <a:p>
            <a:pPr marL="265113" indent="-265113" eaLnBrk="1" hangingPunct="1">
              <a:lnSpc>
                <a:spcPct val="90000"/>
              </a:lnSpc>
              <a:spcBef>
                <a:spcPts val="250"/>
              </a:spcBef>
              <a:buClr>
                <a:schemeClr val="accent1"/>
              </a:buClr>
              <a:buSzPct val="80000"/>
              <a:buFont typeface="Wingdings 2" pitchFamily="18" charset="2"/>
              <a:buChar char=""/>
            </a:pPr>
            <a:r>
              <a:rPr lang="en-GB" altLang="en-US" b="1" dirty="0">
                <a:latin typeface="Comic Sans MS" pitchFamily="66" charset="0"/>
              </a:rPr>
              <a:t>The largest pneumatic cavity of the mastoid process of the temporal </a:t>
            </a:r>
            <a:r>
              <a:rPr lang="en-GB" altLang="en-US" b="1" dirty="0" smtClean="0">
                <a:latin typeface="Comic Sans MS" pitchFamily="66" charset="0"/>
              </a:rPr>
              <a:t>bone</a:t>
            </a:r>
          </a:p>
          <a:p>
            <a:pPr eaLnBrk="1" hangingPunct="1">
              <a:lnSpc>
                <a:spcPct val="90000"/>
              </a:lnSpc>
              <a:spcBef>
                <a:spcPts val="250"/>
              </a:spcBef>
              <a:buClr>
                <a:schemeClr val="accent1"/>
              </a:buClr>
              <a:buSzPct val="80000"/>
            </a:pPr>
            <a:endParaRPr lang="sr-Cyrl-CS" altLang="en-US" b="1" dirty="0">
              <a:latin typeface="Comic Sans MS" pitchFamily="66" charset="0"/>
            </a:endParaRPr>
          </a:p>
          <a:p>
            <a:pPr marL="265113" indent="-265113" eaLnBrk="1" hangingPunct="1">
              <a:lnSpc>
                <a:spcPct val="90000"/>
              </a:lnSpc>
              <a:spcBef>
                <a:spcPts val="250"/>
              </a:spcBef>
              <a:buClr>
                <a:schemeClr val="accent1"/>
              </a:buClr>
              <a:buSzPct val="80000"/>
              <a:buFont typeface="Wingdings 2" pitchFamily="18" charset="2"/>
              <a:buChar char=""/>
            </a:pPr>
            <a:r>
              <a:rPr lang="en-US" altLang="en-US" b="1" dirty="0" smtClean="0">
                <a:latin typeface="Comic Sans MS" pitchFamily="66" charset="0"/>
              </a:rPr>
              <a:t>Located behind the tympanic cavity</a:t>
            </a:r>
            <a:endParaRPr lang="sr-Cyrl-CS" altLang="en-US" b="1" dirty="0">
              <a:latin typeface="Comic Sans MS" pitchFamily="66" charset="0"/>
            </a:endParaRPr>
          </a:p>
        </p:txBody>
      </p:sp>
      <p:sp>
        <p:nvSpPr>
          <p:cNvPr id="50181" name="Rectangle 3"/>
          <p:cNvSpPr txBox="1">
            <a:spLocks noChangeArrowheads="1"/>
          </p:cNvSpPr>
          <p:nvPr/>
        </p:nvSpPr>
        <p:spPr bwMode="auto">
          <a:xfrm>
            <a:off x="0" y="2781300"/>
            <a:ext cx="8893175" cy="1000125"/>
          </a:xfrm>
          <a:prstGeom prst="rect">
            <a:avLst/>
          </a:prstGeom>
          <a:noFill/>
          <a:ln w="9525">
            <a:noFill/>
            <a:bevel/>
            <a:headEnd/>
            <a:tailEnd/>
          </a:ln>
          <a:effectLst/>
        </p:spPr>
        <p:txBody>
          <a:bodyPr lIns="182880" tIns="91440"/>
          <a:lstStyle/>
          <a:p>
            <a:pPr marL="265113" indent="-265113" eaLnBrk="1" hangingPunct="1">
              <a:lnSpc>
                <a:spcPct val="90000"/>
              </a:lnSpc>
              <a:spcBef>
                <a:spcPts val="250"/>
              </a:spcBef>
              <a:buClr>
                <a:schemeClr val="accent1"/>
              </a:buClr>
              <a:buSzPct val="80000"/>
              <a:buFont typeface="Wingdings 2" pitchFamily="18" charset="2"/>
              <a:buChar char=""/>
            </a:pPr>
            <a:r>
              <a:rPr lang="en-GB" altLang="en-US" b="1" dirty="0">
                <a:latin typeface="Comic Sans MS" pitchFamily="66" charset="0"/>
              </a:rPr>
              <a:t>Mastoid cells are bone cavities that radiate spread </a:t>
            </a:r>
            <a:r>
              <a:rPr lang="en-GB" altLang="en-US" b="1" dirty="0" smtClean="0">
                <a:latin typeface="Comic Sans MS" pitchFamily="66" charset="0"/>
              </a:rPr>
              <a:t>from </a:t>
            </a:r>
            <a:r>
              <a:rPr lang="en-GB" altLang="en-US" b="1" dirty="0">
                <a:latin typeface="Comic Sans MS" pitchFamily="66" charset="0"/>
              </a:rPr>
              <a:t>the </a:t>
            </a:r>
            <a:r>
              <a:rPr lang="en-GB" altLang="en-US" b="1" dirty="0" err="1" smtClean="0">
                <a:latin typeface="Comic Sans MS" pitchFamily="66" charset="0"/>
              </a:rPr>
              <a:t>antrum</a:t>
            </a:r>
            <a:r>
              <a:rPr lang="en-GB" altLang="en-US" b="1" dirty="0" smtClean="0">
                <a:latin typeface="Comic Sans MS" pitchFamily="66" charset="0"/>
              </a:rPr>
              <a:t> to </a:t>
            </a:r>
            <a:r>
              <a:rPr lang="en-GB" altLang="en-US" b="1" dirty="0">
                <a:latin typeface="Comic Sans MS" pitchFamily="66" charset="0"/>
              </a:rPr>
              <a:t>the surrounding parts of the temporal bone</a:t>
            </a:r>
            <a:endParaRPr lang="en-US" altLang="en-US" b="1" dirty="0">
              <a:latin typeface="Comic Sans MS" pitchFamily="66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1"/>
          <p:cNvSpPr>
            <a:spLocks noChangeArrowheads="1"/>
          </p:cNvSpPr>
          <p:nvPr/>
        </p:nvSpPr>
        <p:spPr bwMode="auto">
          <a:xfrm>
            <a:off x="0" y="3787775"/>
            <a:ext cx="9144000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en-US" altLang="en-US" sz="2000" b="1" dirty="0">
                <a:latin typeface="Comic Sans MS" pitchFamily="66" charset="0"/>
              </a:rPr>
              <a:t>* </a:t>
            </a:r>
            <a:r>
              <a:rPr lang="en-US" altLang="en-US" sz="2000" b="1" dirty="0" smtClean="0">
                <a:latin typeface="Comic Sans MS" pitchFamily="66" charset="0"/>
              </a:rPr>
              <a:t>Located in pars </a:t>
            </a:r>
            <a:r>
              <a:rPr lang="en-US" altLang="en-US" sz="2000" b="1" dirty="0" err="1" smtClean="0">
                <a:latin typeface="Comic Sans MS" pitchFamily="66" charset="0"/>
              </a:rPr>
              <a:t>petrosa</a:t>
            </a:r>
            <a:r>
              <a:rPr lang="en-US" altLang="en-US" sz="2000" b="1" dirty="0" smtClean="0">
                <a:latin typeface="Comic Sans MS" pitchFamily="66" charset="0"/>
              </a:rPr>
              <a:t> of temporal bone</a:t>
            </a:r>
            <a:endParaRPr lang="sr-Cyrl-CS" altLang="en-US" sz="2000" b="1" dirty="0">
              <a:latin typeface="Comic Sans MS" pitchFamily="66" charset="0"/>
            </a:endParaRPr>
          </a:p>
          <a:p>
            <a:pPr eaLnBrk="1" hangingPunct="1"/>
            <a:endParaRPr lang="sr-Cyrl-CS" altLang="en-US" sz="2000" b="1" dirty="0">
              <a:latin typeface="Comic Sans MS" pitchFamily="66" charset="0"/>
            </a:endParaRPr>
          </a:p>
          <a:p>
            <a:pPr eaLnBrk="1" hangingPunct="1"/>
            <a:r>
              <a:rPr lang="en-GB" altLang="en-US" sz="2000" b="1" dirty="0" smtClean="0">
                <a:latin typeface="Comic Sans MS" pitchFamily="66" charset="0"/>
              </a:rPr>
              <a:t>PARTS</a:t>
            </a:r>
            <a:r>
              <a:rPr lang="en-US" altLang="en-US" sz="2000" b="1" dirty="0" smtClean="0">
                <a:latin typeface="Comic Sans MS" pitchFamily="66" charset="0"/>
              </a:rPr>
              <a:t>:</a:t>
            </a:r>
            <a:endParaRPr lang="en-US" altLang="en-US" sz="2000" b="1" dirty="0">
              <a:latin typeface="Comic Sans MS" pitchFamily="66" charset="0"/>
            </a:endParaRPr>
          </a:p>
          <a:p>
            <a:pPr eaLnBrk="1" hangingPunct="1"/>
            <a:r>
              <a:rPr lang="fr-FR" altLang="en-US" sz="2000" dirty="0" smtClean="0">
                <a:latin typeface="Comic Sans MS" pitchFamily="66" charset="0"/>
              </a:rPr>
              <a:t>1) </a:t>
            </a:r>
            <a:r>
              <a:rPr lang="en-GB" altLang="en-US" sz="2000" b="1" dirty="0" err="1" smtClean="0">
                <a:latin typeface="Comic Sans MS" pitchFamily="66" charset="0"/>
              </a:rPr>
              <a:t>Osseus</a:t>
            </a:r>
            <a:r>
              <a:rPr lang="en-GB" altLang="en-US" sz="2000" b="1" dirty="0" smtClean="0">
                <a:latin typeface="Comic Sans MS" pitchFamily="66" charset="0"/>
              </a:rPr>
              <a:t> (bony) labyrinth </a:t>
            </a:r>
            <a:r>
              <a:rPr lang="fr-FR" altLang="en-US" sz="2000" b="1" dirty="0" smtClean="0">
                <a:latin typeface="Comic Sans MS" pitchFamily="66" charset="0"/>
              </a:rPr>
              <a:t>(</a:t>
            </a:r>
            <a:r>
              <a:rPr lang="fr-FR" altLang="en-US" sz="2000" b="1" i="1" dirty="0" err="1" smtClean="0">
                <a:latin typeface="Comic Sans MS" pitchFamily="66" charset="0"/>
              </a:rPr>
              <a:t>labyrinthus</a:t>
            </a:r>
            <a:r>
              <a:rPr lang="fr-FR" altLang="en-US" sz="2000" b="1" i="1" dirty="0" smtClean="0">
                <a:latin typeface="Comic Sans MS" pitchFamily="66" charset="0"/>
              </a:rPr>
              <a:t> </a:t>
            </a:r>
            <a:r>
              <a:rPr lang="fr-FR" altLang="en-US" sz="2000" b="1" i="1" dirty="0" err="1">
                <a:latin typeface="Comic Sans MS" pitchFamily="66" charset="0"/>
              </a:rPr>
              <a:t>osseus</a:t>
            </a:r>
            <a:r>
              <a:rPr lang="fr-FR" altLang="en-US" sz="2000" b="1" i="1" dirty="0">
                <a:latin typeface="Comic Sans MS" pitchFamily="66" charset="0"/>
              </a:rPr>
              <a:t>), </a:t>
            </a:r>
            <a:r>
              <a:rPr lang="en-GB" altLang="en-US" sz="2000" b="1" i="1" dirty="0" smtClean="0">
                <a:latin typeface="Comic Sans MS" pitchFamily="66" charset="0"/>
              </a:rPr>
              <a:t>connected with</a:t>
            </a:r>
            <a:r>
              <a:rPr lang="en-US" altLang="en-US" sz="2000" dirty="0" smtClean="0">
                <a:latin typeface="Comic Sans MS" pitchFamily="66" charset="0"/>
              </a:rPr>
              <a:t> internal</a:t>
            </a:r>
            <a:br>
              <a:rPr lang="en-US" altLang="en-US" sz="2000" dirty="0" smtClean="0">
                <a:latin typeface="Comic Sans MS" pitchFamily="66" charset="0"/>
              </a:rPr>
            </a:br>
            <a:r>
              <a:rPr lang="en-US" altLang="en-US" sz="2000" dirty="0" smtClean="0">
                <a:latin typeface="Comic Sans MS" pitchFamily="66" charset="0"/>
              </a:rPr>
              <a:t>    auditory meatus (</a:t>
            </a:r>
            <a:r>
              <a:rPr lang="en-US" altLang="en-US" sz="2000" i="1" dirty="0" smtClean="0">
                <a:latin typeface="Comic Sans MS" pitchFamily="66" charset="0"/>
              </a:rPr>
              <a:t>meatus </a:t>
            </a:r>
            <a:r>
              <a:rPr lang="en-US" altLang="en-US" sz="2000" i="1" dirty="0" err="1">
                <a:latin typeface="Comic Sans MS" pitchFamily="66" charset="0"/>
              </a:rPr>
              <a:t>acusticus</a:t>
            </a:r>
            <a:r>
              <a:rPr lang="en-US" altLang="en-US" sz="2000" i="1" dirty="0">
                <a:latin typeface="Comic Sans MS" pitchFamily="66" charset="0"/>
              </a:rPr>
              <a:t> </a:t>
            </a:r>
            <a:r>
              <a:rPr lang="en-US" altLang="en-US" sz="2000" i="1" dirty="0" err="1">
                <a:latin typeface="Comic Sans MS" pitchFamily="66" charset="0"/>
              </a:rPr>
              <a:t>internus</a:t>
            </a:r>
            <a:r>
              <a:rPr lang="en-US" altLang="en-US" sz="2000" i="1" dirty="0" smtClean="0">
                <a:latin typeface="Comic Sans MS" pitchFamily="66" charset="0"/>
              </a:rPr>
              <a:t>) of pyramid of temporal</a:t>
            </a:r>
            <a:br>
              <a:rPr lang="en-US" altLang="en-US" sz="2000" i="1" dirty="0" smtClean="0">
                <a:latin typeface="Comic Sans MS" pitchFamily="66" charset="0"/>
              </a:rPr>
            </a:br>
            <a:r>
              <a:rPr lang="en-US" altLang="en-US" sz="2000" i="1" dirty="0" smtClean="0">
                <a:latin typeface="Comic Sans MS" pitchFamily="66" charset="0"/>
              </a:rPr>
              <a:t>    bone</a:t>
            </a:r>
            <a:endParaRPr lang="en-US" altLang="en-US" sz="2000" i="1" dirty="0" smtClean="0">
              <a:latin typeface="Comic Sans MS" pitchFamily="66" charset="0"/>
            </a:endParaRPr>
          </a:p>
          <a:p>
            <a:pPr eaLnBrk="1" hangingPunct="1"/>
            <a:endParaRPr lang="en-US" altLang="en-US" sz="2000" i="1" dirty="0">
              <a:latin typeface="Comic Sans MS" pitchFamily="66" charset="0"/>
            </a:endParaRPr>
          </a:p>
          <a:p>
            <a:pPr eaLnBrk="1" hangingPunct="1"/>
            <a:r>
              <a:rPr lang="en-US" altLang="en-US" sz="2000" dirty="0">
                <a:latin typeface="Comic Sans MS" pitchFamily="66" charset="0"/>
              </a:rPr>
              <a:t>2) </a:t>
            </a:r>
            <a:r>
              <a:rPr lang="en-GB" altLang="en-US" sz="2000" b="1" dirty="0" smtClean="0">
                <a:latin typeface="Comic Sans MS" pitchFamily="66" charset="0"/>
              </a:rPr>
              <a:t>Membranous labyrinth </a:t>
            </a:r>
            <a:r>
              <a:rPr lang="en-US" altLang="en-US" sz="2000" b="1" dirty="0" smtClean="0">
                <a:latin typeface="Comic Sans MS" pitchFamily="66" charset="0"/>
              </a:rPr>
              <a:t>(</a:t>
            </a:r>
            <a:r>
              <a:rPr lang="en-US" altLang="en-US" sz="2000" b="1" i="1" dirty="0" err="1" smtClean="0">
                <a:latin typeface="Comic Sans MS" pitchFamily="66" charset="0"/>
              </a:rPr>
              <a:t>labyrinthus</a:t>
            </a:r>
            <a:r>
              <a:rPr lang="en-US" altLang="en-US" sz="2000" b="1" i="1" dirty="0" smtClean="0">
                <a:latin typeface="Comic Sans MS" pitchFamily="66" charset="0"/>
              </a:rPr>
              <a:t> </a:t>
            </a:r>
            <a:r>
              <a:rPr lang="en-US" altLang="en-US" sz="2000" b="1" i="1" dirty="0" err="1">
                <a:latin typeface="Comic Sans MS" pitchFamily="66" charset="0"/>
              </a:rPr>
              <a:t>membranaceus</a:t>
            </a:r>
            <a:r>
              <a:rPr lang="en-US" altLang="en-US" sz="2000" b="1" i="1" dirty="0">
                <a:latin typeface="Comic Sans MS" pitchFamily="66" charset="0"/>
              </a:rPr>
              <a:t>)</a:t>
            </a:r>
            <a:br>
              <a:rPr lang="en-US" altLang="en-US" sz="2000" b="1" i="1" dirty="0">
                <a:latin typeface="Comic Sans MS" pitchFamily="66" charset="0"/>
              </a:rPr>
            </a:br>
            <a:r>
              <a:rPr lang="en-US" altLang="en-US" sz="2000" b="1" i="1" dirty="0">
                <a:latin typeface="Comic Sans MS" pitchFamily="66" charset="0"/>
              </a:rPr>
              <a:t>   </a:t>
            </a:r>
            <a:r>
              <a:rPr lang="en-US" altLang="en-US" sz="2000" dirty="0" smtClean="0">
                <a:latin typeface="Comic Sans MS" pitchFamily="66" charset="0"/>
              </a:rPr>
              <a:t>located inside the osseous labyrinth</a:t>
            </a:r>
            <a:endParaRPr lang="en-US" altLang="en-US" sz="2000" dirty="0">
              <a:latin typeface="Comic Sans MS" pitchFamily="66" charset="0"/>
            </a:endParaRPr>
          </a:p>
        </p:txBody>
      </p:sp>
      <p:sp>
        <p:nvSpPr>
          <p:cNvPr id="39939" name="Rectangle 2"/>
          <p:cNvSpPr txBox="1">
            <a:spLocks noRot="1" noChangeArrowheads="1"/>
          </p:cNvSpPr>
          <p:nvPr/>
        </p:nvSpPr>
        <p:spPr bwMode="auto">
          <a:xfrm>
            <a:off x="1643063" y="209550"/>
            <a:ext cx="6429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eaLnBrk="1" hangingPunct="1"/>
            <a:r>
              <a:rPr lang="en-GB" altLang="en-US" sz="30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Inner ear </a:t>
            </a:r>
            <a:r>
              <a:rPr lang="en-US" altLang="en-US" sz="30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(</a:t>
            </a:r>
            <a:r>
              <a:rPr lang="en-US" altLang="en-US" sz="3000" b="1" dirty="0" err="1" smtClean="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auris</a:t>
            </a:r>
            <a:r>
              <a:rPr lang="en-US" altLang="en-US" sz="30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 </a:t>
            </a:r>
            <a:r>
              <a:rPr lang="en-US" altLang="en-US" sz="3000" b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interna</a:t>
            </a:r>
            <a:r>
              <a:rPr lang="en-US" altLang="en-US" sz="3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)</a:t>
            </a:r>
            <a:endParaRPr lang="en-US" sz="3000" b="1" dirty="0">
              <a:effectLst>
                <a:outerShdw blurRad="38100" dist="38100" dir="2700000" algn="tl">
                  <a:srgbClr val="C0C0C0"/>
                </a:outerShdw>
              </a:effectLst>
              <a:latin typeface="Comic Sans MS" pitchFamily="66" charset="0"/>
            </a:endParaRPr>
          </a:p>
        </p:txBody>
      </p:sp>
      <p:pic>
        <p:nvPicPr>
          <p:cNvPr id="51204" name="Picture 4"/>
          <p:cNvPicPr>
            <a:picLocks noChangeAspect="1" noChangeArrowheads="1"/>
          </p:cNvPicPr>
          <p:nvPr/>
        </p:nvPicPr>
        <p:blipFill>
          <a:blip r:embed="rId2" cstate="print"/>
          <a:srcRect l="41318" t="14282" r="9073" b="30156"/>
          <a:stretch>
            <a:fillRect/>
          </a:stretch>
        </p:blipFill>
        <p:spPr bwMode="auto">
          <a:xfrm>
            <a:off x="1692275" y="1484313"/>
            <a:ext cx="3024188" cy="2116137"/>
          </a:xfrm>
          <a:prstGeom prst="rect">
            <a:avLst/>
          </a:prstGeom>
          <a:noFill/>
          <a:ln w="9525">
            <a:noFill/>
            <a:bevel/>
            <a:headEnd/>
            <a:tailEnd/>
          </a:ln>
          <a:effectLst/>
        </p:spPr>
      </p:pic>
      <p:pic>
        <p:nvPicPr>
          <p:cNvPr id="51205" name="Picture 3"/>
          <p:cNvPicPr>
            <a:picLocks noChangeAspect="1" noChangeArrowheads="1"/>
          </p:cNvPicPr>
          <p:nvPr/>
        </p:nvPicPr>
        <p:blipFill>
          <a:blip r:embed="rId3" cstate="print"/>
          <a:srcRect l="23729" t="28172" r="42558" b="16266"/>
          <a:stretch>
            <a:fillRect/>
          </a:stretch>
        </p:blipFill>
        <p:spPr bwMode="auto">
          <a:xfrm>
            <a:off x="5653088" y="1341438"/>
            <a:ext cx="2136775" cy="2201862"/>
          </a:xfrm>
          <a:prstGeom prst="rect">
            <a:avLst/>
          </a:prstGeom>
          <a:noFill/>
          <a:ln w="9525">
            <a:noFill/>
            <a:bevel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1"/>
          <p:cNvSpPr>
            <a:spLocks noChangeArrowheads="1"/>
          </p:cNvSpPr>
          <p:nvPr/>
        </p:nvSpPr>
        <p:spPr bwMode="auto">
          <a:xfrm>
            <a:off x="107950" y="1057275"/>
            <a:ext cx="9144000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endParaRPr lang="en-US" altLang="en-US" sz="2000" b="1" dirty="0">
              <a:latin typeface="Comic Sans MS" pitchFamily="66" charset="0"/>
            </a:endParaRPr>
          </a:p>
          <a:p>
            <a:pPr eaLnBrk="1" hangingPunct="1"/>
            <a:r>
              <a:rPr lang="fr-FR" altLang="en-US" sz="2000" dirty="0">
                <a:latin typeface="Comic Sans MS" pitchFamily="66" charset="0"/>
              </a:rPr>
              <a:t>1) </a:t>
            </a:r>
            <a:r>
              <a:rPr lang="en-GB" altLang="en-US" sz="2000" b="1" dirty="0" smtClean="0">
                <a:latin typeface="Comic Sans MS" pitchFamily="66" charset="0"/>
              </a:rPr>
              <a:t>Osseous (bony) labyrinth </a:t>
            </a:r>
            <a:r>
              <a:rPr lang="fr-FR" altLang="en-US" sz="2000" b="1" dirty="0" smtClean="0">
                <a:latin typeface="Comic Sans MS" pitchFamily="66" charset="0"/>
              </a:rPr>
              <a:t>(</a:t>
            </a:r>
            <a:r>
              <a:rPr lang="fr-FR" altLang="en-US" sz="2000" b="1" i="1" dirty="0" err="1" smtClean="0">
                <a:latin typeface="Comic Sans MS" pitchFamily="66" charset="0"/>
              </a:rPr>
              <a:t>labyrinthus</a:t>
            </a:r>
            <a:r>
              <a:rPr lang="fr-FR" altLang="en-US" sz="2000" b="1" i="1" dirty="0" smtClean="0">
                <a:latin typeface="Comic Sans MS" pitchFamily="66" charset="0"/>
              </a:rPr>
              <a:t> </a:t>
            </a:r>
            <a:r>
              <a:rPr lang="fr-FR" altLang="en-US" sz="2000" b="1" i="1" dirty="0" err="1">
                <a:latin typeface="Comic Sans MS" pitchFamily="66" charset="0"/>
              </a:rPr>
              <a:t>osseus</a:t>
            </a:r>
            <a:r>
              <a:rPr lang="fr-FR" altLang="en-US" sz="2000" b="1" i="1" dirty="0">
                <a:latin typeface="Comic Sans MS" pitchFamily="66" charset="0"/>
              </a:rPr>
              <a:t>)</a:t>
            </a:r>
            <a:r>
              <a:rPr lang="en-US" altLang="en-US" sz="2000" b="1" i="1" dirty="0">
                <a:latin typeface="Comic Sans MS" pitchFamily="66" charset="0"/>
              </a:rPr>
              <a:t> - </a:t>
            </a:r>
            <a:r>
              <a:rPr lang="en-US" altLang="en-US" sz="2000" b="1" i="1" dirty="0" smtClean="0">
                <a:latin typeface="Comic Sans MS" pitchFamily="66" charset="0"/>
              </a:rPr>
              <a:t>parts:</a:t>
            </a:r>
            <a:endParaRPr lang="en-US" altLang="en-US" sz="2000" b="1" i="1" dirty="0">
              <a:latin typeface="Comic Sans MS" pitchFamily="66" charset="0"/>
            </a:endParaRPr>
          </a:p>
          <a:p>
            <a:pPr eaLnBrk="1" hangingPunct="1"/>
            <a:r>
              <a:rPr lang="en-US" altLang="en-US" b="1" dirty="0">
                <a:latin typeface="Comic Sans MS" pitchFamily="66" charset="0"/>
              </a:rPr>
              <a:t>		1) </a:t>
            </a:r>
            <a:r>
              <a:rPr lang="en-US" altLang="en-US" b="1" dirty="0" smtClean="0">
                <a:latin typeface="Comic Sans MS" pitchFamily="66" charset="0"/>
              </a:rPr>
              <a:t>Cochlea</a:t>
            </a:r>
            <a:r>
              <a:rPr lang="en-US" altLang="en-US" b="1" dirty="0">
                <a:latin typeface="Comic Sans MS" pitchFamily="66" charset="0"/>
              </a:rPr>
              <a:t/>
            </a:r>
            <a:br>
              <a:rPr lang="en-US" altLang="en-US" b="1" dirty="0">
                <a:latin typeface="Comic Sans MS" pitchFamily="66" charset="0"/>
              </a:rPr>
            </a:br>
            <a:r>
              <a:rPr lang="en-US" altLang="en-US" b="1" dirty="0">
                <a:latin typeface="Comic Sans MS" pitchFamily="66" charset="0"/>
              </a:rPr>
              <a:t>		2) </a:t>
            </a:r>
            <a:r>
              <a:rPr lang="en-US" altLang="en-US" b="1" dirty="0" smtClean="0">
                <a:latin typeface="Comic Sans MS" pitchFamily="66" charset="0"/>
              </a:rPr>
              <a:t>Vestibule (</a:t>
            </a:r>
            <a:r>
              <a:rPr lang="en-US" altLang="en-US" b="1" dirty="0" err="1" smtClean="0">
                <a:latin typeface="Comic Sans MS" pitchFamily="66" charset="0"/>
              </a:rPr>
              <a:t>Vestibulum</a:t>
            </a:r>
            <a:r>
              <a:rPr lang="en-US" altLang="en-US" b="1" dirty="0" smtClean="0">
                <a:latin typeface="Comic Sans MS" pitchFamily="66" charset="0"/>
              </a:rPr>
              <a:t>)</a:t>
            </a:r>
            <a:r>
              <a:rPr lang="en-US" altLang="en-US" dirty="0">
                <a:latin typeface="Comic Sans MS" pitchFamily="66" charset="0"/>
              </a:rPr>
              <a:t/>
            </a:r>
            <a:br>
              <a:rPr lang="en-US" altLang="en-US" dirty="0">
                <a:latin typeface="Comic Sans MS" pitchFamily="66" charset="0"/>
              </a:rPr>
            </a:br>
            <a:r>
              <a:rPr lang="en-US" altLang="en-US" b="1" dirty="0">
                <a:latin typeface="Comic Sans MS" pitchFamily="66" charset="0"/>
              </a:rPr>
              <a:t>		3) </a:t>
            </a:r>
            <a:r>
              <a:rPr lang="en-US" altLang="en-US" b="1" dirty="0" smtClean="0">
                <a:latin typeface="Comic Sans MS" pitchFamily="66" charset="0"/>
              </a:rPr>
              <a:t>Semicircular canals (Canales </a:t>
            </a:r>
            <a:r>
              <a:rPr lang="en-US" altLang="en-US" b="1" dirty="0" err="1">
                <a:latin typeface="Comic Sans MS" pitchFamily="66" charset="0"/>
              </a:rPr>
              <a:t>semicirculares</a:t>
            </a:r>
            <a:r>
              <a:rPr lang="en-US" altLang="en-US" b="1" dirty="0">
                <a:latin typeface="Comic Sans MS" pitchFamily="66" charset="0"/>
              </a:rPr>
              <a:t> </a:t>
            </a:r>
            <a:r>
              <a:rPr lang="en-US" altLang="en-US" b="1" dirty="0" err="1" smtClean="0">
                <a:latin typeface="Comic Sans MS" pitchFamily="66" charset="0"/>
              </a:rPr>
              <a:t>ossei</a:t>
            </a:r>
            <a:r>
              <a:rPr lang="en-US" altLang="en-US" b="1" dirty="0" smtClean="0">
                <a:latin typeface="Comic Sans MS" pitchFamily="66" charset="0"/>
              </a:rPr>
              <a:t>)</a:t>
            </a:r>
            <a:r>
              <a:rPr lang="en-US" altLang="en-US" dirty="0">
                <a:latin typeface="Comic Sans MS" pitchFamily="66" charset="0"/>
              </a:rPr>
              <a:t/>
            </a:r>
            <a:br>
              <a:rPr lang="en-US" altLang="en-US" dirty="0">
                <a:latin typeface="Comic Sans MS" pitchFamily="66" charset="0"/>
              </a:rPr>
            </a:br>
            <a:r>
              <a:rPr lang="en-US" altLang="en-US" dirty="0">
                <a:latin typeface="Comic Sans MS" pitchFamily="66" charset="0"/>
              </a:rPr>
              <a:t>			- </a:t>
            </a:r>
            <a:r>
              <a:rPr lang="en-US" altLang="en-US" dirty="0" err="1">
                <a:latin typeface="Comic Sans MS" pitchFamily="66" charset="0"/>
              </a:rPr>
              <a:t>canalis</a:t>
            </a:r>
            <a:r>
              <a:rPr lang="en-US" altLang="en-US" dirty="0">
                <a:latin typeface="Comic Sans MS" pitchFamily="66" charset="0"/>
              </a:rPr>
              <a:t> </a:t>
            </a:r>
            <a:r>
              <a:rPr lang="en-US" altLang="en-US" dirty="0" err="1">
                <a:latin typeface="Comic Sans MS" pitchFamily="66" charset="0"/>
              </a:rPr>
              <a:t>semicircularis</a:t>
            </a:r>
            <a:r>
              <a:rPr lang="en-US" altLang="en-US" dirty="0">
                <a:latin typeface="Comic Sans MS" pitchFamily="66" charset="0"/>
              </a:rPr>
              <a:t> posterior</a:t>
            </a:r>
            <a:br>
              <a:rPr lang="en-US" altLang="en-US" dirty="0">
                <a:latin typeface="Comic Sans MS" pitchFamily="66" charset="0"/>
              </a:rPr>
            </a:br>
            <a:r>
              <a:rPr lang="en-US" altLang="en-US" dirty="0">
                <a:latin typeface="Comic Sans MS" pitchFamily="66" charset="0"/>
              </a:rPr>
              <a:t>			- </a:t>
            </a:r>
            <a:r>
              <a:rPr lang="en-US" altLang="en-US" dirty="0" err="1">
                <a:latin typeface="Comic Sans MS" pitchFamily="66" charset="0"/>
              </a:rPr>
              <a:t>canalis</a:t>
            </a:r>
            <a:r>
              <a:rPr lang="en-US" altLang="en-US" dirty="0">
                <a:latin typeface="Comic Sans MS" pitchFamily="66" charset="0"/>
              </a:rPr>
              <a:t> </a:t>
            </a:r>
            <a:r>
              <a:rPr lang="en-US" altLang="en-US" dirty="0" err="1">
                <a:latin typeface="Comic Sans MS" pitchFamily="66" charset="0"/>
              </a:rPr>
              <a:t>semicircularis</a:t>
            </a:r>
            <a:r>
              <a:rPr lang="en-US" altLang="en-US" dirty="0">
                <a:latin typeface="Comic Sans MS" pitchFamily="66" charset="0"/>
              </a:rPr>
              <a:t> anterior</a:t>
            </a:r>
            <a:br>
              <a:rPr lang="en-US" altLang="en-US" dirty="0">
                <a:latin typeface="Comic Sans MS" pitchFamily="66" charset="0"/>
              </a:rPr>
            </a:br>
            <a:r>
              <a:rPr lang="en-US" altLang="en-US" dirty="0">
                <a:latin typeface="Comic Sans MS" pitchFamily="66" charset="0"/>
              </a:rPr>
              <a:t>			- </a:t>
            </a:r>
            <a:r>
              <a:rPr lang="en-US" altLang="en-US" dirty="0" err="1">
                <a:latin typeface="Comic Sans MS" pitchFamily="66" charset="0"/>
              </a:rPr>
              <a:t>canalis</a:t>
            </a:r>
            <a:r>
              <a:rPr lang="en-US" altLang="en-US" dirty="0">
                <a:latin typeface="Comic Sans MS" pitchFamily="66" charset="0"/>
              </a:rPr>
              <a:t> </a:t>
            </a:r>
            <a:r>
              <a:rPr lang="en-US" altLang="en-US" dirty="0" err="1">
                <a:latin typeface="Comic Sans MS" pitchFamily="66" charset="0"/>
              </a:rPr>
              <a:t>semicircularis</a:t>
            </a:r>
            <a:r>
              <a:rPr lang="en-US" altLang="en-US" dirty="0">
                <a:latin typeface="Comic Sans MS" pitchFamily="66" charset="0"/>
              </a:rPr>
              <a:t> </a:t>
            </a:r>
            <a:r>
              <a:rPr lang="en-US" altLang="en-US" dirty="0" err="1" smtClean="0">
                <a:latin typeface="Comic Sans MS" pitchFamily="66" charset="0"/>
              </a:rPr>
              <a:t>lateralis</a:t>
            </a:r>
            <a:r>
              <a:rPr lang="en-US" altLang="en-US" dirty="0" smtClean="0">
                <a:latin typeface="Comic Sans MS" pitchFamily="66" charset="0"/>
              </a:rPr>
              <a:t> (</a:t>
            </a:r>
            <a:r>
              <a:rPr lang="en-US" altLang="en-US" dirty="0" err="1" smtClean="0">
                <a:latin typeface="Comic Sans MS" pitchFamily="66" charset="0"/>
              </a:rPr>
              <a:t>horizontalis</a:t>
            </a:r>
            <a:r>
              <a:rPr lang="en-US" altLang="en-US" dirty="0" smtClean="0">
                <a:latin typeface="Comic Sans MS" pitchFamily="66" charset="0"/>
              </a:rPr>
              <a:t>)</a:t>
            </a:r>
            <a:endParaRPr lang="en-US" altLang="en-US" dirty="0">
              <a:latin typeface="Comic Sans MS" pitchFamily="66" charset="0"/>
            </a:endParaRPr>
          </a:p>
          <a:p>
            <a:pPr eaLnBrk="1" hangingPunct="1"/>
            <a:r>
              <a:rPr lang="en-US" altLang="en-US" dirty="0">
                <a:latin typeface="Comic Sans MS" pitchFamily="66" charset="0"/>
              </a:rPr>
              <a:t>   * </a:t>
            </a:r>
            <a:r>
              <a:rPr lang="en-US" altLang="en-US" dirty="0" smtClean="0">
                <a:latin typeface="Comic Sans MS" pitchFamily="66" charset="0"/>
              </a:rPr>
              <a:t>Bony labyrinth is filled with liquid called perilymph</a:t>
            </a:r>
            <a:endParaRPr lang="en-US" dirty="0">
              <a:latin typeface="Comic Sans MS" pitchFamily="66" charset="0"/>
            </a:endParaRPr>
          </a:p>
          <a:p>
            <a:pPr eaLnBrk="1" hangingPunct="1"/>
            <a:endParaRPr lang="en-US" altLang="en-US" dirty="0">
              <a:latin typeface="Comic Sans MS" pitchFamily="66" charset="0"/>
            </a:endParaRPr>
          </a:p>
        </p:txBody>
      </p:sp>
      <p:sp>
        <p:nvSpPr>
          <p:cNvPr id="40963" name="Rectangle 2"/>
          <p:cNvSpPr txBox="1">
            <a:spLocks noRot="1" noChangeArrowheads="1"/>
          </p:cNvSpPr>
          <p:nvPr/>
        </p:nvSpPr>
        <p:spPr bwMode="auto">
          <a:xfrm>
            <a:off x="1643063" y="47625"/>
            <a:ext cx="6429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eaLnBrk="1" hangingPunct="1"/>
            <a:r>
              <a:rPr lang="en-GB" altLang="en-US" sz="30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Inner ear </a:t>
            </a:r>
            <a:r>
              <a:rPr lang="en-US" altLang="en-US" sz="30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(</a:t>
            </a:r>
            <a:r>
              <a:rPr lang="en-US" altLang="en-US" sz="3000" b="1" dirty="0" err="1" smtClean="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auris</a:t>
            </a:r>
            <a:r>
              <a:rPr lang="en-US" altLang="en-US" sz="30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 </a:t>
            </a:r>
            <a:r>
              <a:rPr lang="en-US" altLang="en-US" sz="3000" b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interna</a:t>
            </a:r>
            <a:r>
              <a:rPr lang="en-US" altLang="en-US" sz="3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)</a:t>
            </a:r>
            <a:endParaRPr lang="en-US" sz="3000" b="1" dirty="0">
              <a:effectLst>
                <a:outerShdw blurRad="38100" dist="38100" dir="2700000" algn="tl">
                  <a:srgbClr val="C0C0C0"/>
                </a:outerShdw>
              </a:effectLst>
              <a:latin typeface="Comic Sans MS" pitchFamily="66" charset="0"/>
            </a:endParaRPr>
          </a:p>
        </p:txBody>
      </p:sp>
      <p:pic>
        <p:nvPicPr>
          <p:cNvPr id="52228" name="Picture 4"/>
          <p:cNvPicPr>
            <a:picLocks noChangeAspect="1" noChangeArrowheads="1"/>
          </p:cNvPicPr>
          <p:nvPr/>
        </p:nvPicPr>
        <p:blipFill>
          <a:blip r:embed="rId2" cstate="print"/>
          <a:srcRect l="7751" t="7971" r="43645" b="43663"/>
          <a:stretch>
            <a:fillRect/>
          </a:stretch>
        </p:blipFill>
        <p:spPr bwMode="auto">
          <a:xfrm>
            <a:off x="4787900" y="3789363"/>
            <a:ext cx="4029075" cy="3006725"/>
          </a:xfrm>
          <a:prstGeom prst="rect">
            <a:avLst/>
          </a:prstGeom>
          <a:noFill/>
          <a:ln w="9525">
            <a:noFill/>
            <a:bevel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1"/>
          <p:cNvSpPr>
            <a:spLocks noChangeArrowheads="1"/>
          </p:cNvSpPr>
          <p:nvPr/>
        </p:nvSpPr>
        <p:spPr bwMode="auto">
          <a:xfrm>
            <a:off x="36513" y="908050"/>
            <a:ext cx="9144000" cy="52322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en-US" altLang="en-US" sz="2000" dirty="0">
                <a:latin typeface="Comic Sans MS" pitchFamily="66" charset="0"/>
              </a:rPr>
              <a:t>2) </a:t>
            </a:r>
            <a:r>
              <a:rPr lang="en-GB" altLang="en-US" sz="2000" b="1" dirty="0" smtClean="0">
                <a:latin typeface="Comic Sans MS" pitchFamily="66" charset="0"/>
              </a:rPr>
              <a:t>Membranous labyrinth </a:t>
            </a:r>
            <a:r>
              <a:rPr lang="en-US" altLang="en-US" sz="2000" b="1" dirty="0" smtClean="0">
                <a:latin typeface="Comic Sans MS" pitchFamily="66" charset="0"/>
              </a:rPr>
              <a:t>(</a:t>
            </a:r>
            <a:r>
              <a:rPr lang="en-US" altLang="en-US" sz="2000" b="1" i="1" dirty="0" err="1" smtClean="0">
                <a:latin typeface="Comic Sans MS" pitchFamily="66" charset="0"/>
              </a:rPr>
              <a:t>labyrinthus</a:t>
            </a:r>
            <a:r>
              <a:rPr lang="en-US" altLang="en-US" sz="2000" b="1" i="1" dirty="0" smtClean="0">
                <a:latin typeface="Comic Sans MS" pitchFamily="66" charset="0"/>
              </a:rPr>
              <a:t> </a:t>
            </a:r>
            <a:r>
              <a:rPr lang="en-US" altLang="en-US" sz="2000" b="1" i="1" dirty="0" err="1">
                <a:latin typeface="Comic Sans MS" pitchFamily="66" charset="0"/>
              </a:rPr>
              <a:t>membranaceus</a:t>
            </a:r>
            <a:r>
              <a:rPr lang="en-US" altLang="en-US" sz="2000" b="1" i="1" dirty="0">
                <a:latin typeface="Comic Sans MS" pitchFamily="66" charset="0"/>
              </a:rPr>
              <a:t>)</a:t>
            </a:r>
          </a:p>
          <a:p>
            <a:pPr eaLnBrk="1" hangingPunct="1"/>
            <a:endParaRPr lang="en-US" altLang="en-US" sz="2000" b="1" i="1" dirty="0">
              <a:latin typeface="Comic Sans MS" pitchFamily="66" charset="0"/>
            </a:endParaRPr>
          </a:p>
          <a:p>
            <a:pPr eaLnBrk="1" hangingPunct="1"/>
            <a:r>
              <a:rPr lang="en-US" altLang="en-US" i="1" dirty="0">
                <a:latin typeface="Comic Sans MS" pitchFamily="66" charset="0"/>
              </a:rPr>
              <a:t>* </a:t>
            </a:r>
            <a:r>
              <a:rPr lang="en-GB" altLang="en-US" i="1" dirty="0">
                <a:latin typeface="Comic Sans MS" pitchFamily="66" charset="0"/>
              </a:rPr>
              <a:t>It consists of a system of </a:t>
            </a:r>
            <a:r>
              <a:rPr lang="en-GB" altLang="en-US" i="1" dirty="0" smtClean="0">
                <a:latin typeface="Comic Sans MS" pitchFamily="66" charset="0"/>
              </a:rPr>
              <a:t>interconnected membranous canals, which </a:t>
            </a:r>
            <a:r>
              <a:rPr lang="en-GB" altLang="en-US" i="1" dirty="0">
                <a:latin typeface="Comic Sans MS" pitchFamily="66" charset="0"/>
              </a:rPr>
              <a:t>are </a:t>
            </a:r>
            <a:r>
              <a:rPr lang="en-GB" altLang="en-US" i="1" dirty="0" smtClean="0">
                <a:latin typeface="Comic Sans MS" pitchFamily="66" charset="0"/>
              </a:rPr>
              <a:t>located</a:t>
            </a:r>
            <a:br>
              <a:rPr lang="en-GB" altLang="en-US" i="1" dirty="0" smtClean="0">
                <a:latin typeface="Comic Sans MS" pitchFamily="66" charset="0"/>
              </a:rPr>
            </a:br>
            <a:r>
              <a:rPr lang="en-GB" altLang="en-US" i="1" dirty="0" smtClean="0">
                <a:latin typeface="Comic Sans MS" pitchFamily="66" charset="0"/>
              </a:rPr>
              <a:t>   inside </a:t>
            </a:r>
            <a:r>
              <a:rPr lang="en-GB" altLang="en-US" i="1" dirty="0">
                <a:latin typeface="Comic Sans MS" pitchFamily="66" charset="0"/>
              </a:rPr>
              <a:t>the bony labyrinth, filled with fluid - </a:t>
            </a:r>
            <a:r>
              <a:rPr lang="en-GB" altLang="en-US" i="1" dirty="0" err="1">
                <a:latin typeface="Comic Sans MS" pitchFamily="66" charset="0"/>
              </a:rPr>
              <a:t>endolymph</a:t>
            </a:r>
            <a:r>
              <a:rPr lang="en-US" altLang="en-US" dirty="0" smtClean="0">
                <a:latin typeface="Comic Sans MS" pitchFamily="66" charset="0"/>
              </a:rPr>
              <a:t>  </a:t>
            </a:r>
            <a:endParaRPr lang="en-US" altLang="en-US" dirty="0">
              <a:latin typeface="Comic Sans MS" pitchFamily="66" charset="0"/>
            </a:endParaRPr>
          </a:p>
          <a:p>
            <a:pPr eaLnBrk="1" hangingPunct="1"/>
            <a:r>
              <a:rPr lang="en-US" altLang="en-US" dirty="0">
                <a:latin typeface="Comic Sans MS" pitchFamily="66" charset="0"/>
              </a:rPr>
              <a:t>- </a:t>
            </a:r>
            <a:r>
              <a:rPr lang="en-GB" altLang="en-US" sz="2000" b="1" dirty="0" err="1">
                <a:latin typeface="Comic Sans MS" pitchFamily="66" charset="0"/>
              </a:rPr>
              <a:t>ductus</a:t>
            </a:r>
            <a:r>
              <a:rPr lang="en-GB" altLang="en-US" sz="2000" b="1" dirty="0">
                <a:latin typeface="Comic Sans MS" pitchFamily="66" charset="0"/>
              </a:rPr>
              <a:t> </a:t>
            </a:r>
            <a:r>
              <a:rPr lang="en-GB" altLang="en-US" sz="2000" b="1" dirty="0" err="1">
                <a:latin typeface="Comic Sans MS" pitchFamily="66" charset="0"/>
              </a:rPr>
              <a:t>cochlearis</a:t>
            </a:r>
            <a:r>
              <a:rPr lang="en-US" altLang="en-US" b="1" dirty="0">
                <a:latin typeface="Comic Sans MS" pitchFamily="66" charset="0"/>
              </a:rPr>
              <a:t> </a:t>
            </a:r>
            <a:r>
              <a:rPr lang="en-US" altLang="en-US" dirty="0" smtClean="0">
                <a:latin typeface="Comic Sans MS" pitchFamily="66" charset="0"/>
              </a:rPr>
              <a:t>(located inside </a:t>
            </a:r>
            <a:r>
              <a:rPr lang="en-GB" altLang="en-US" dirty="0" smtClean="0">
                <a:latin typeface="Comic Sans MS" pitchFamily="66" charset="0"/>
              </a:rPr>
              <a:t>cochlea</a:t>
            </a:r>
            <a:r>
              <a:rPr lang="en-GB" altLang="en-US" dirty="0">
                <a:latin typeface="Comic Sans MS" pitchFamily="66" charset="0"/>
              </a:rPr>
              <a:t>),</a:t>
            </a:r>
            <a:r>
              <a:rPr lang="en-US" altLang="en-US" dirty="0">
                <a:latin typeface="Comic Sans MS" pitchFamily="66" charset="0"/>
              </a:rPr>
              <a:t> </a:t>
            </a:r>
            <a:r>
              <a:rPr lang="en-US" altLang="en-US" dirty="0" err="1" smtClean="0">
                <a:latin typeface="Comic Sans MS" pitchFamily="66" charset="0"/>
              </a:rPr>
              <a:t>containes</a:t>
            </a:r>
            <a:r>
              <a:rPr lang="en-US" altLang="en-US" dirty="0" smtClean="0">
                <a:latin typeface="Comic Sans MS" pitchFamily="66" charset="0"/>
              </a:rPr>
              <a:t> </a:t>
            </a:r>
            <a:r>
              <a:rPr lang="en-US" altLang="en-US" dirty="0">
                <a:latin typeface="Comic Sans MS" pitchFamily="66" charset="0"/>
              </a:rPr>
              <a:t>о</a:t>
            </a:r>
            <a:r>
              <a:rPr lang="en-GB" altLang="en-US" dirty="0" err="1">
                <a:latin typeface="Comic Sans MS" pitchFamily="66" charset="0"/>
              </a:rPr>
              <a:t>rganum</a:t>
            </a:r>
            <a:r>
              <a:rPr lang="en-GB" altLang="en-US" dirty="0">
                <a:latin typeface="Comic Sans MS" pitchFamily="66" charset="0"/>
              </a:rPr>
              <a:t> </a:t>
            </a:r>
            <a:r>
              <a:rPr lang="en-GB" altLang="en-US" dirty="0" err="1">
                <a:latin typeface="Comic Sans MS" pitchFamily="66" charset="0"/>
              </a:rPr>
              <a:t>spirale</a:t>
            </a:r>
            <a:r>
              <a:rPr lang="en-US" altLang="en-US" dirty="0">
                <a:latin typeface="Comic Sans MS" pitchFamily="66" charset="0"/>
              </a:rPr>
              <a:t>-</a:t>
            </a:r>
          </a:p>
          <a:p>
            <a:pPr eaLnBrk="1" hangingPunct="1"/>
            <a:r>
              <a:rPr lang="en-US" altLang="en-US" dirty="0">
                <a:latin typeface="Comic Sans MS" pitchFamily="66" charset="0"/>
              </a:rPr>
              <a:t>  </a:t>
            </a:r>
            <a:r>
              <a:rPr lang="en-GB" altLang="en-US" dirty="0" err="1">
                <a:latin typeface="Comic Sans MS" pitchFamily="66" charset="0"/>
              </a:rPr>
              <a:t>Corti</a:t>
            </a:r>
            <a:r>
              <a:rPr lang="en-GB" altLang="en-US" dirty="0">
                <a:latin typeface="Comic Sans MS" pitchFamily="66" charset="0"/>
              </a:rPr>
              <a:t>, </a:t>
            </a:r>
            <a:r>
              <a:rPr lang="en-US" altLang="en-US" dirty="0" smtClean="0">
                <a:latin typeface="Comic Sans MS" pitchFamily="66" charset="0"/>
              </a:rPr>
              <a:t>with auditory receptors</a:t>
            </a:r>
            <a:endParaRPr lang="en-US" altLang="en-US" dirty="0">
              <a:latin typeface="Comic Sans MS" pitchFamily="66" charset="0"/>
            </a:endParaRPr>
          </a:p>
          <a:p>
            <a:pPr eaLnBrk="1" hangingPunct="1"/>
            <a:r>
              <a:rPr lang="en-US" altLang="en-US" dirty="0">
                <a:latin typeface="Comic Sans MS" pitchFamily="66" charset="0"/>
              </a:rPr>
              <a:t>-  </a:t>
            </a:r>
            <a:r>
              <a:rPr lang="en-US" altLang="en-US" sz="2000" b="1" dirty="0" err="1" smtClean="0">
                <a:latin typeface="Comic Sans MS" pitchFamily="66" charset="0"/>
              </a:rPr>
              <a:t>saccule</a:t>
            </a:r>
            <a:r>
              <a:rPr lang="en-US" altLang="en-US" sz="2000" b="1" dirty="0" smtClean="0">
                <a:latin typeface="Comic Sans MS" pitchFamily="66" charset="0"/>
              </a:rPr>
              <a:t> </a:t>
            </a:r>
            <a:r>
              <a:rPr lang="en-GB" altLang="en-US" sz="2000" b="1" dirty="0">
                <a:latin typeface="Comic Sans MS" pitchFamily="66" charset="0"/>
              </a:rPr>
              <a:t>(</a:t>
            </a:r>
            <a:r>
              <a:rPr lang="en-GB" altLang="en-US" sz="2000" b="1" dirty="0" err="1">
                <a:latin typeface="Comic Sans MS" pitchFamily="66" charset="0"/>
              </a:rPr>
              <a:t>sacculus</a:t>
            </a:r>
            <a:r>
              <a:rPr lang="en-GB" altLang="en-US" sz="2000" b="1" dirty="0">
                <a:latin typeface="Comic Sans MS" pitchFamily="66" charset="0"/>
              </a:rPr>
              <a:t>)</a:t>
            </a:r>
            <a:r>
              <a:rPr lang="en-GB" altLang="en-US" dirty="0">
                <a:latin typeface="Comic Sans MS" pitchFamily="66" charset="0"/>
              </a:rPr>
              <a:t> </a:t>
            </a:r>
            <a:r>
              <a:rPr lang="en-US" altLang="en-US" dirty="0" smtClean="0">
                <a:latin typeface="Comic Sans MS" pitchFamily="66" charset="0"/>
              </a:rPr>
              <a:t>and </a:t>
            </a:r>
            <a:r>
              <a:rPr lang="en-US" altLang="en-US" sz="2000" b="1" dirty="0" smtClean="0">
                <a:latin typeface="Comic Sans MS" pitchFamily="66" charset="0"/>
              </a:rPr>
              <a:t>utricle</a:t>
            </a:r>
            <a:r>
              <a:rPr lang="en-US" altLang="en-US" b="1" dirty="0" smtClean="0">
                <a:latin typeface="Comic Sans MS" pitchFamily="66" charset="0"/>
              </a:rPr>
              <a:t> </a:t>
            </a:r>
            <a:r>
              <a:rPr lang="en-GB" altLang="en-US" sz="2000" b="1" dirty="0" smtClean="0">
                <a:latin typeface="Comic Sans MS" pitchFamily="66" charset="0"/>
              </a:rPr>
              <a:t>(</a:t>
            </a:r>
            <a:r>
              <a:rPr lang="en-GB" altLang="en-US" sz="2000" b="1" dirty="0" err="1" smtClean="0">
                <a:latin typeface="Comic Sans MS" pitchFamily="66" charset="0"/>
              </a:rPr>
              <a:t>utriculus</a:t>
            </a:r>
            <a:r>
              <a:rPr lang="en-GB" altLang="en-US" sz="2000" b="1" dirty="0">
                <a:latin typeface="Comic Sans MS" pitchFamily="66" charset="0"/>
              </a:rPr>
              <a:t>)</a:t>
            </a:r>
            <a:r>
              <a:rPr lang="en-US" altLang="en-US" dirty="0">
                <a:latin typeface="Comic Sans MS" pitchFamily="66" charset="0"/>
              </a:rPr>
              <a:t> </a:t>
            </a:r>
            <a:r>
              <a:rPr lang="en-US" altLang="en-US" dirty="0" smtClean="0">
                <a:latin typeface="Comic Sans MS" pitchFamily="66" charset="0"/>
              </a:rPr>
              <a:t>– inside </a:t>
            </a:r>
            <a:r>
              <a:rPr lang="en-GB" altLang="en-US" dirty="0" smtClean="0">
                <a:latin typeface="Comic Sans MS" pitchFamily="66" charset="0"/>
              </a:rPr>
              <a:t>vestibule, </a:t>
            </a:r>
            <a:endParaRPr lang="en-GB" altLang="en-US" dirty="0">
              <a:latin typeface="Comic Sans MS" pitchFamily="66" charset="0"/>
            </a:endParaRPr>
          </a:p>
          <a:p>
            <a:pPr eaLnBrk="1" hangingPunct="1"/>
            <a:r>
              <a:rPr lang="en-GB" altLang="en-US" dirty="0">
                <a:latin typeface="Comic Sans MS" pitchFamily="66" charset="0"/>
              </a:rPr>
              <a:t>   </a:t>
            </a:r>
            <a:r>
              <a:rPr lang="en-US" altLang="en-US" dirty="0" smtClean="0">
                <a:latin typeface="Comic Sans MS" pitchFamily="66" charset="0"/>
              </a:rPr>
              <a:t>with receptor cells for balance</a:t>
            </a:r>
            <a:endParaRPr lang="en-US" altLang="en-US" dirty="0">
              <a:latin typeface="Comic Sans MS" pitchFamily="66" charset="0"/>
            </a:endParaRPr>
          </a:p>
          <a:p>
            <a:pPr eaLnBrk="1" hangingPunct="1"/>
            <a:r>
              <a:rPr lang="en-US" altLang="en-US" dirty="0">
                <a:latin typeface="Comic Sans MS" pitchFamily="66" charset="0"/>
              </a:rPr>
              <a:t>- </a:t>
            </a:r>
            <a:r>
              <a:rPr lang="en-US" altLang="en-US" dirty="0" smtClean="0">
                <a:latin typeface="Comic Sans MS" pitchFamily="66" charset="0"/>
              </a:rPr>
              <a:t>membranous semicircular ducts</a:t>
            </a:r>
            <a:r>
              <a:rPr lang="en-GB" altLang="en-US" dirty="0" smtClean="0">
                <a:latin typeface="Comic Sans MS" pitchFamily="66" charset="0"/>
              </a:rPr>
              <a:t> </a:t>
            </a:r>
            <a:r>
              <a:rPr lang="en-GB" altLang="en-US" dirty="0">
                <a:latin typeface="Comic Sans MS" pitchFamily="66" charset="0"/>
              </a:rPr>
              <a:t>-</a:t>
            </a:r>
            <a:r>
              <a:rPr lang="en-US" altLang="en-US" dirty="0">
                <a:latin typeface="Comic Sans MS" pitchFamily="66" charset="0"/>
              </a:rPr>
              <a:t> </a:t>
            </a:r>
            <a:r>
              <a:rPr lang="en-GB" altLang="en-US" sz="2000" b="1" dirty="0" err="1">
                <a:latin typeface="Comic Sans MS" pitchFamily="66" charset="0"/>
              </a:rPr>
              <a:t>ductus</a:t>
            </a:r>
            <a:r>
              <a:rPr lang="en-GB" altLang="en-US" sz="2000" b="1" dirty="0">
                <a:latin typeface="Comic Sans MS" pitchFamily="66" charset="0"/>
              </a:rPr>
              <a:t> </a:t>
            </a:r>
            <a:r>
              <a:rPr lang="en-GB" altLang="en-US" sz="2000" b="1" dirty="0" err="1">
                <a:latin typeface="Comic Sans MS" pitchFamily="66" charset="0"/>
              </a:rPr>
              <a:t>semicirculares</a:t>
            </a:r>
            <a:r>
              <a:rPr lang="en-GB" altLang="en-US" sz="2000" b="1" dirty="0">
                <a:latin typeface="Comic Sans MS" pitchFamily="66" charset="0"/>
              </a:rPr>
              <a:t> </a:t>
            </a:r>
            <a:r>
              <a:rPr lang="en-GB" altLang="en-US" dirty="0" smtClean="0">
                <a:latin typeface="Comic Sans MS" pitchFamily="66" charset="0"/>
              </a:rPr>
              <a:t>(</a:t>
            </a:r>
            <a:r>
              <a:rPr lang="en-US" altLang="en-US" dirty="0" smtClean="0">
                <a:latin typeface="Comic Sans MS" pitchFamily="66" charset="0"/>
              </a:rPr>
              <a:t>inside bony</a:t>
            </a:r>
            <a:endParaRPr lang="en-US" altLang="en-US" dirty="0">
              <a:latin typeface="Comic Sans MS" pitchFamily="66" charset="0"/>
            </a:endParaRPr>
          </a:p>
          <a:p>
            <a:pPr eaLnBrk="1" hangingPunct="1"/>
            <a:r>
              <a:rPr lang="en-US" altLang="en-US" dirty="0">
                <a:latin typeface="Comic Sans MS" pitchFamily="66" charset="0"/>
              </a:rPr>
              <a:t>   </a:t>
            </a:r>
            <a:r>
              <a:rPr lang="en-GB" altLang="en-US" dirty="0" err="1">
                <a:latin typeface="Comic Sans MS" pitchFamily="66" charset="0"/>
              </a:rPr>
              <a:t>canales</a:t>
            </a:r>
            <a:r>
              <a:rPr lang="en-GB" altLang="en-US" dirty="0">
                <a:latin typeface="Comic Sans MS" pitchFamily="66" charset="0"/>
              </a:rPr>
              <a:t> </a:t>
            </a:r>
            <a:r>
              <a:rPr lang="en-GB" altLang="en-US" dirty="0" err="1">
                <a:latin typeface="Comic Sans MS" pitchFamily="66" charset="0"/>
              </a:rPr>
              <a:t>semicirculares</a:t>
            </a:r>
            <a:r>
              <a:rPr lang="en-GB" altLang="en-US" dirty="0">
                <a:latin typeface="Comic Sans MS" pitchFamily="66" charset="0"/>
              </a:rPr>
              <a:t>), </a:t>
            </a:r>
            <a:r>
              <a:rPr lang="en-US" altLang="en-US" dirty="0">
                <a:latin typeface="Comic Sans MS" pitchFamily="66" charset="0"/>
              </a:rPr>
              <a:t>with receptor cells for </a:t>
            </a:r>
            <a:r>
              <a:rPr lang="en-US" altLang="en-US" dirty="0" smtClean="0">
                <a:latin typeface="Comic Sans MS" pitchFamily="66" charset="0"/>
              </a:rPr>
              <a:t>balance</a:t>
            </a:r>
          </a:p>
          <a:p>
            <a:pPr eaLnBrk="1" hangingPunct="1"/>
            <a:endParaRPr lang="en-US" altLang="en-US" dirty="0">
              <a:latin typeface="Comic Sans MS" pitchFamily="66" charset="0"/>
            </a:endParaRPr>
          </a:p>
          <a:p>
            <a:pPr eaLnBrk="1" hangingPunct="1"/>
            <a:r>
              <a:rPr lang="en-US" altLang="en-US" dirty="0" smtClean="0">
                <a:latin typeface="Comic Sans MS" pitchFamily="66" charset="0"/>
              </a:rPr>
              <a:t>* </a:t>
            </a:r>
            <a:r>
              <a:rPr lang="en-GB" altLang="en-US" dirty="0" smtClean="0">
                <a:latin typeface="Comic Sans MS" pitchFamily="66" charset="0"/>
              </a:rPr>
              <a:t>Hearing </a:t>
            </a:r>
            <a:r>
              <a:rPr lang="en-GB" altLang="en-US" dirty="0">
                <a:latin typeface="Comic Sans MS" pitchFamily="66" charset="0"/>
              </a:rPr>
              <a:t>and balance </a:t>
            </a:r>
            <a:r>
              <a:rPr lang="en-GB" altLang="en-US" dirty="0" smtClean="0">
                <a:latin typeface="Comic Sans MS" pitchFamily="66" charset="0"/>
              </a:rPr>
              <a:t>stimuli </a:t>
            </a:r>
            <a:r>
              <a:rPr lang="en-GB" altLang="en-US" dirty="0">
                <a:latin typeface="Comic Sans MS" pitchFamily="66" charset="0"/>
              </a:rPr>
              <a:t>from receptors </a:t>
            </a:r>
            <a:r>
              <a:rPr lang="en-GB" altLang="en-US" dirty="0" smtClean="0">
                <a:latin typeface="Comic Sans MS" pitchFamily="66" charset="0"/>
              </a:rPr>
              <a:t>cells </a:t>
            </a:r>
            <a:br>
              <a:rPr lang="en-GB" altLang="en-US" dirty="0" smtClean="0">
                <a:latin typeface="Comic Sans MS" pitchFamily="66" charset="0"/>
              </a:rPr>
            </a:br>
            <a:r>
              <a:rPr lang="en-GB" altLang="en-US" dirty="0" smtClean="0">
                <a:latin typeface="Comic Sans MS" pitchFamily="66" charset="0"/>
              </a:rPr>
              <a:t>   are carried by </a:t>
            </a:r>
            <a:r>
              <a:rPr lang="en-GB" altLang="en-US" dirty="0">
                <a:latin typeface="Comic Sans MS" pitchFamily="66" charset="0"/>
              </a:rPr>
              <a:t>n. </a:t>
            </a:r>
            <a:r>
              <a:rPr lang="en-GB" altLang="en-US" dirty="0" err="1">
                <a:latin typeface="Comic Sans MS" pitchFamily="66" charset="0"/>
              </a:rPr>
              <a:t>cochlearis</a:t>
            </a:r>
            <a:r>
              <a:rPr lang="en-GB" altLang="en-US" dirty="0">
                <a:latin typeface="Comic Sans MS" pitchFamily="66" charset="0"/>
              </a:rPr>
              <a:t> </a:t>
            </a:r>
            <a:r>
              <a:rPr lang="en-GB" altLang="en-US" dirty="0" smtClean="0">
                <a:latin typeface="Comic Sans MS" pitchFamily="66" charset="0"/>
              </a:rPr>
              <a:t>and </a:t>
            </a:r>
            <a:r>
              <a:rPr lang="en-GB" altLang="en-US" dirty="0">
                <a:latin typeface="Comic Sans MS" pitchFamily="66" charset="0"/>
              </a:rPr>
              <a:t>n. </a:t>
            </a:r>
            <a:r>
              <a:rPr lang="en-GB" altLang="en-US" dirty="0" err="1">
                <a:latin typeface="Comic Sans MS" pitchFamily="66" charset="0"/>
              </a:rPr>
              <a:t>vestibularis</a:t>
            </a:r>
            <a:r>
              <a:rPr lang="en-GB" altLang="en-US" dirty="0">
                <a:latin typeface="Comic Sans MS" pitchFamily="66" charset="0"/>
              </a:rPr>
              <a:t> </a:t>
            </a:r>
            <a:r>
              <a:rPr lang="en-GB" altLang="en-US" dirty="0" smtClean="0">
                <a:latin typeface="Comic Sans MS" pitchFamily="66" charset="0"/>
              </a:rPr>
              <a:t/>
            </a:r>
            <a:br>
              <a:rPr lang="en-GB" altLang="en-US" dirty="0" smtClean="0">
                <a:latin typeface="Comic Sans MS" pitchFamily="66" charset="0"/>
              </a:rPr>
            </a:br>
            <a:r>
              <a:rPr lang="en-GB" altLang="en-US" dirty="0" smtClean="0">
                <a:latin typeface="Comic Sans MS" pitchFamily="66" charset="0"/>
              </a:rPr>
              <a:t>   (which enter </a:t>
            </a:r>
            <a:r>
              <a:rPr lang="en-GB" altLang="en-US" dirty="0">
                <a:latin typeface="Comic Sans MS" pitchFamily="66" charset="0"/>
              </a:rPr>
              <a:t>into n. </a:t>
            </a:r>
            <a:r>
              <a:rPr lang="en-GB" altLang="en-US" dirty="0" err="1" smtClean="0">
                <a:latin typeface="Comic Sans MS" pitchFamily="66" charset="0"/>
              </a:rPr>
              <a:t>vestibulocochlearis</a:t>
            </a:r>
            <a:r>
              <a:rPr lang="en-GB" altLang="en-US" dirty="0" smtClean="0">
                <a:latin typeface="Comic Sans MS" pitchFamily="66" charset="0"/>
              </a:rPr>
              <a:t>), </a:t>
            </a:r>
            <a:r>
              <a:rPr lang="en-GB" altLang="en-US" dirty="0">
                <a:latin typeface="Comic Sans MS" pitchFamily="66" charset="0"/>
              </a:rPr>
              <a:t>to the </a:t>
            </a:r>
            <a:endParaRPr lang="en-GB" altLang="en-US" dirty="0" smtClean="0">
              <a:latin typeface="Comic Sans MS" pitchFamily="66" charset="0"/>
            </a:endParaRPr>
          </a:p>
          <a:p>
            <a:pPr eaLnBrk="1" hangingPunct="1"/>
            <a:r>
              <a:rPr lang="en-GB" altLang="en-US" dirty="0" smtClean="0">
                <a:latin typeface="Comic Sans MS" pitchFamily="66" charset="0"/>
              </a:rPr>
              <a:t>   nuclei of   </a:t>
            </a:r>
            <a:r>
              <a:rPr lang="en-GB" altLang="en-US" dirty="0">
                <a:latin typeface="Comic Sans MS" pitchFamily="66" charset="0"/>
              </a:rPr>
              <a:t>8. cranial nerve, in the brainstem.    </a:t>
            </a:r>
            <a:r>
              <a:rPr lang="en-GB" altLang="en-US" dirty="0" smtClean="0">
                <a:latin typeface="Comic Sans MS" pitchFamily="66" charset="0"/>
              </a:rPr>
              <a:t/>
            </a:r>
            <a:br>
              <a:rPr lang="en-GB" altLang="en-US" dirty="0" smtClean="0">
                <a:latin typeface="Comic Sans MS" pitchFamily="66" charset="0"/>
              </a:rPr>
            </a:br>
            <a:r>
              <a:rPr lang="en-GB" altLang="en-US" dirty="0" smtClean="0">
                <a:latin typeface="Comic Sans MS" pitchFamily="66" charset="0"/>
              </a:rPr>
              <a:t>   From these nuclei, the auditory and vestibular</a:t>
            </a:r>
            <a:br>
              <a:rPr lang="en-GB" altLang="en-US" dirty="0" smtClean="0">
                <a:latin typeface="Comic Sans MS" pitchFamily="66" charset="0"/>
              </a:rPr>
            </a:br>
            <a:r>
              <a:rPr lang="en-GB" altLang="en-US" dirty="0" smtClean="0">
                <a:latin typeface="Comic Sans MS" pitchFamily="66" charset="0"/>
              </a:rPr>
              <a:t>   </a:t>
            </a:r>
            <a:r>
              <a:rPr lang="en-GB" altLang="en-US" dirty="0">
                <a:latin typeface="Comic Sans MS" pitchFamily="66" charset="0"/>
              </a:rPr>
              <a:t>pathways </a:t>
            </a:r>
            <a:r>
              <a:rPr lang="en-GB" altLang="en-US" dirty="0" smtClean="0">
                <a:latin typeface="Comic Sans MS" pitchFamily="66" charset="0"/>
              </a:rPr>
              <a:t>carry those stimuli </a:t>
            </a:r>
            <a:r>
              <a:rPr lang="en-GB" altLang="en-US" dirty="0">
                <a:latin typeface="Comic Sans MS" pitchFamily="66" charset="0"/>
              </a:rPr>
              <a:t>to </a:t>
            </a:r>
            <a:r>
              <a:rPr lang="en-GB" altLang="en-US" dirty="0" smtClean="0">
                <a:latin typeface="Comic Sans MS" pitchFamily="66" charset="0"/>
              </a:rPr>
              <a:t>auditory </a:t>
            </a:r>
            <a:r>
              <a:rPr lang="en-GB" altLang="en-US" dirty="0">
                <a:latin typeface="Comic Sans MS" pitchFamily="66" charset="0"/>
              </a:rPr>
              <a:t>and </a:t>
            </a:r>
            <a:r>
              <a:rPr lang="en-GB" altLang="en-US" dirty="0" smtClean="0">
                <a:latin typeface="Comic Sans MS" pitchFamily="66" charset="0"/>
              </a:rPr>
              <a:t/>
            </a:r>
            <a:br>
              <a:rPr lang="en-GB" altLang="en-US" dirty="0" smtClean="0">
                <a:latin typeface="Comic Sans MS" pitchFamily="66" charset="0"/>
              </a:rPr>
            </a:br>
            <a:r>
              <a:rPr lang="en-GB" altLang="en-US" dirty="0" smtClean="0">
                <a:latin typeface="Comic Sans MS" pitchFamily="66" charset="0"/>
              </a:rPr>
              <a:t>   vestibular </a:t>
            </a:r>
            <a:r>
              <a:rPr lang="en-GB" altLang="en-US" dirty="0">
                <a:latin typeface="Comic Sans MS" pitchFamily="66" charset="0"/>
              </a:rPr>
              <a:t>fields of the cerebral cortex</a:t>
            </a:r>
            <a:endParaRPr lang="en-US" altLang="en-US" dirty="0">
              <a:latin typeface="Comic Sans MS" pitchFamily="66" charset="0"/>
            </a:endParaRPr>
          </a:p>
        </p:txBody>
      </p:sp>
      <p:sp>
        <p:nvSpPr>
          <p:cNvPr id="41987" name="Rectangle 2"/>
          <p:cNvSpPr txBox="1">
            <a:spLocks noRot="1" noChangeArrowheads="1"/>
          </p:cNvSpPr>
          <p:nvPr/>
        </p:nvSpPr>
        <p:spPr bwMode="auto">
          <a:xfrm>
            <a:off x="1643063" y="47625"/>
            <a:ext cx="6429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eaLnBrk="1" hangingPunct="1"/>
            <a:r>
              <a:rPr lang="en-GB" altLang="en-US" sz="30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Inner ear </a:t>
            </a:r>
            <a:r>
              <a:rPr lang="en-US" altLang="en-US" sz="30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(</a:t>
            </a:r>
            <a:r>
              <a:rPr lang="en-US" altLang="en-US" sz="3000" b="1" dirty="0" err="1" smtClean="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auris</a:t>
            </a:r>
            <a:r>
              <a:rPr lang="en-US" altLang="en-US" sz="30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 </a:t>
            </a:r>
            <a:r>
              <a:rPr lang="en-US" altLang="en-US" sz="3000" b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interna</a:t>
            </a:r>
            <a:r>
              <a:rPr lang="en-US" altLang="en-US" sz="3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)</a:t>
            </a:r>
            <a:endParaRPr lang="en-US" sz="3000" b="1" dirty="0">
              <a:effectLst>
                <a:outerShdw blurRad="38100" dist="38100" dir="2700000" algn="tl">
                  <a:srgbClr val="C0C0C0"/>
                </a:outerShdw>
              </a:effectLst>
              <a:latin typeface="Comic Sans MS" pitchFamily="66" charset="0"/>
            </a:endParaRPr>
          </a:p>
        </p:txBody>
      </p:sp>
      <p:pic>
        <p:nvPicPr>
          <p:cNvPr id="53252" name="Picture 4"/>
          <p:cNvPicPr>
            <a:picLocks noChangeAspect="1" noChangeArrowheads="1"/>
          </p:cNvPicPr>
          <p:nvPr/>
        </p:nvPicPr>
        <p:blipFill>
          <a:blip r:embed="rId2" cstate="print"/>
          <a:srcRect l="7788" t="4062" r="38202" b="37155"/>
          <a:stretch>
            <a:fillRect/>
          </a:stretch>
        </p:blipFill>
        <p:spPr bwMode="auto">
          <a:xfrm>
            <a:off x="5722938" y="3932238"/>
            <a:ext cx="3424237" cy="2794000"/>
          </a:xfrm>
          <a:prstGeom prst="rect">
            <a:avLst/>
          </a:prstGeom>
          <a:noFill/>
          <a:ln w="9525">
            <a:noFill/>
            <a:bevel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764704"/>
            <a:ext cx="9215437" cy="6093296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en-US" sz="1800" b="1" dirty="0" smtClean="0">
                <a:latin typeface="Constantia" pitchFamily="18" charset="0"/>
              </a:rPr>
              <a:t>Acoustic (auditory) pathway</a:t>
            </a:r>
            <a:r>
              <a:rPr lang="en-US" sz="1800" b="1" dirty="0" smtClean="0">
                <a:latin typeface="Constantia" pitchFamily="18" charset="0"/>
              </a:rPr>
              <a:t>: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sz="1800" b="1" dirty="0" smtClean="0">
              <a:latin typeface="Constantia" pitchFamily="18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GB" altLang="en-US" sz="1800" b="1" dirty="0" smtClean="0">
                <a:latin typeface="Constantia" pitchFamily="18" charset="0"/>
              </a:rPr>
              <a:t>Neuron </a:t>
            </a:r>
            <a:r>
              <a:rPr lang="en-US" sz="1800" b="1" dirty="0" smtClean="0">
                <a:latin typeface="Constantia" pitchFamily="18" charset="0"/>
              </a:rPr>
              <a:t> </a:t>
            </a:r>
            <a:r>
              <a:rPr lang="en-US" altLang="en-US" sz="1800" b="1" dirty="0" smtClean="0">
                <a:latin typeface="Constantia" pitchFamily="18" charset="0"/>
              </a:rPr>
              <a:t>I</a:t>
            </a:r>
            <a:r>
              <a:rPr lang="en-US" sz="1800" b="1" dirty="0" smtClean="0">
                <a:latin typeface="Constantia" pitchFamily="18" charset="0"/>
              </a:rPr>
              <a:t>:</a:t>
            </a:r>
            <a:r>
              <a:rPr lang="en-US" sz="1800" dirty="0" smtClean="0">
                <a:latin typeface="Constantia" pitchFamily="18" charset="0"/>
              </a:rPr>
              <a:t> </a:t>
            </a:r>
            <a:r>
              <a:rPr lang="en-US" altLang="en-US" sz="1800" dirty="0" smtClean="0">
                <a:latin typeface="Constantia" pitchFamily="18" charset="0"/>
              </a:rPr>
              <a:t>neurons of </a:t>
            </a:r>
            <a:r>
              <a:rPr lang="en-GB" altLang="en-US" sz="1800" dirty="0" smtClean="0">
                <a:latin typeface="Constantia" pitchFamily="18" charset="0"/>
              </a:rPr>
              <a:t>ganglion </a:t>
            </a:r>
            <a:r>
              <a:rPr lang="en-GB" altLang="en-US" sz="1800" dirty="0" err="1" smtClean="0">
                <a:latin typeface="Constantia" pitchFamily="18" charset="0"/>
              </a:rPr>
              <a:t>spirale</a:t>
            </a:r>
            <a:r>
              <a:rPr lang="en-GB" altLang="en-US" sz="1800" dirty="0" smtClean="0">
                <a:latin typeface="Constantia" pitchFamily="18" charset="0"/>
              </a:rPr>
              <a:t> (in </a:t>
            </a:r>
            <a:r>
              <a:rPr lang="en-US" altLang="en-US" sz="1800" dirty="0" smtClean="0">
                <a:latin typeface="Constantia" pitchFamily="18" charset="0"/>
              </a:rPr>
              <a:t>cochlea),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GB" altLang="en-US" sz="1800" dirty="0">
                <a:latin typeface="Constantia" pitchFamily="18" charset="0"/>
              </a:rPr>
              <a:t>whose dendrites carry stimuli from the </a:t>
            </a:r>
            <a:r>
              <a:rPr lang="en-GB" altLang="en-US" sz="1800" dirty="0" smtClean="0">
                <a:latin typeface="Constantia" pitchFamily="18" charset="0"/>
              </a:rPr>
              <a:t>receptors located</a:t>
            </a:r>
            <a:endParaRPr lang="en-GB" altLang="en-US" sz="1800" dirty="0">
              <a:latin typeface="Constantia" pitchFamily="18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GB" altLang="en-US" sz="1800" dirty="0" smtClean="0">
                <a:latin typeface="Constantia" pitchFamily="18" charset="0"/>
              </a:rPr>
              <a:t>in</a:t>
            </a:r>
            <a:r>
              <a:rPr lang="en-US" altLang="en-US" sz="1800" dirty="0" smtClean="0">
                <a:latin typeface="Constantia" pitchFamily="18" charset="0"/>
              </a:rPr>
              <a:t> </a:t>
            </a:r>
            <a:r>
              <a:rPr lang="en-US" altLang="en-US" sz="1800" dirty="0" err="1" smtClean="0">
                <a:latin typeface="Constantia" pitchFamily="18" charset="0"/>
              </a:rPr>
              <a:t>organum</a:t>
            </a:r>
            <a:r>
              <a:rPr lang="en-US" altLang="en-US" sz="1800" dirty="0" smtClean="0">
                <a:latin typeface="Constantia" pitchFamily="18" charset="0"/>
              </a:rPr>
              <a:t> </a:t>
            </a:r>
            <a:r>
              <a:rPr lang="en-US" altLang="en-US" sz="1800" dirty="0" err="1" smtClean="0">
                <a:latin typeface="Constantia" pitchFamily="18" charset="0"/>
              </a:rPr>
              <a:t>spirale</a:t>
            </a:r>
            <a:r>
              <a:rPr lang="en-US" altLang="en-US" sz="1800" dirty="0" smtClean="0">
                <a:latin typeface="Constantia" pitchFamily="18" charset="0"/>
              </a:rPr>
              <a:t> – </a:t>
            </a:r>
            <a:r>
              <a:rPr lang="en-US" altLang="en-US" sz="1800" dirty="0" err="1" smtClean="0">
                <a:latin typeface="Constantia" pitchFamily="18" charset="0"/>
              </a:rPr>
              <a:t>Corti</a:t>
            </a:r>
            <a:r>
              <a:rPr lang="en-US" altLang="en-US" sz="1800" dirty="0" smtClean="0">
                <a:latin typeface="Constantia" pitchFamily="18" charset="0"/>
              </a:rPr>
              <a:t> (</a:t>
            </a:r>
            <a:r>
              <a:rPr lang="en-US" altLang="en-US" sz="1800" dirty="0" err="1" smtClean="0">
                <a:latin typeface="Constantia" pitchFamily="18" charset="0"/>
              </a:rPr>
              <a:t>ductus</a:t>
            </a:r>
            <a:r>
              <a:rPr lang="en-US" altLang="en-US" sz="1800" dirty="0" smtClean="0">
                <a:latin typeface="Constantia" pitchFamily="18" charset="0"/>
              </a:rPr>
              <a:t> </a:t>
            </a:r>
            <a:r>
              <a:rPr lang="en-US" altLang="en-US" sz="1800" dirty="0" err="1" smtClean="0">
                <a:latin typeface="Constantia" pitchFamily="18" charset="0"/>
              </a:rPr>
              <a:t>cochlearis</a:t>
            </a:r>
            <a:r>
              <a:rPr lang="en-US" altLang="en-US" sz="1800" dirty="0" smtClean="0">
                <a:latin typeface="Constantia" pitchFamily="18" charset="0"/>
              </a:rPr>
              <a:t>);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GB" altLang="en-US" sz="1800" dirty="0">
                <a:latin typeface="Constantia" pitchFamily="18" charset="0"/>
              </a:rPr>
              <a:t>The axons of these neurons </a:t>
            </a:r>
            <a:r>
              <a:rPr lang="en-GB" altLang="en-US" sz="1800" dirty="0" smtClean="0">
                <a:latin typeface="Constantia" pitchFamily="18" charset="0"/>
              </a:rPr>
              <a:t>form </a:t>
            </a:r>
            <a:r>
              <a:rPr lang="en-GB" altLang="en-US" sz="1800" dirty="0">
                <a:latin typeface="Constantia" pitchFamily="18" charset="0"/>
              </a:rPr>
              <a:t>n. </a:t>
            </a:r>
            <a:r>
              <a:rPr lang="en-GB" altLang="en-US" sz="1800" dirty="0" err="1">
                <a:latin typeface="Constantia" pitchFamily="18" charset="0"/>
              </a:rPr>
              <a:t>cochlearis</a:t>
            </a:r>
            <a:r>
              <a:rPr lang="en-GB" altLang="en-US" sz="1800" dirty="0">
                <a:latin typeface="Constantia" pitchFamily="18" charset="0"/>
              </a:rPr>
              <a:t>, </a:t>
            </a:r>
            <a:r>
              <a:rPr lang="en-GB" altLang="en-US" sz="1800" dirty="0" smtClean="0">
                <a:latin typeface="Constantia" pitchFamily="18" charset="0"/>
              </a:rPr>
              <a:t>which is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GB" altLang="en-US" sz="1800" dirty="0">
                <a:latin typeface="Constantia" pitchFamily="18" charset="0"/>
              </a:rPr>
              <a:t>t</a:t>
            </a:r>
            <a:r>
              <a:rPr lang="en-GB" altLang="en-US" sz="1800" dirty="0" smtClean="0">
                <a:latin typeface="Constantia" pitchFamily="18" charset="0"/>
              </a:rPr>
              <a:t>he part 8th cranial </a:t>
            </a:r>
            <a:r>
              <a:rPr lang="en-GB" altLang="en-US" sz="1800" dirty="0">
                <a:latin typeface="Constantia" pitchFamily="18" charset="0"/>
              </a:rPr>
              <a:t>nerve</a:t>
            </a:r>
            <a:r>
              <a:rPr lang="en-US" altLang="en-US" sz="1800" dirty="0" smtClean="0">
                <a:latin typeface="Constantia" pitchFamily="18" charset="0"/>
              </a:rPr>
              <a:t> (</a:t>
            </a:r>
            <a:r>
              <a:rPr lang="en-GB" altLang="en-US" sz="1800" dirty="0" smtClean="0">
                <a:latin typeface="Constantia" pitchFamily="18" charset="0"/>
              </a:rPr>
              <a:t>n. </a:t>
            </a:r>
            <a:r>
              <a:rPr lang="en-GB" altLang="en-US" sz="1800" dirty="0" err="1" smtClean="0">
                <a:latin typeface="Constantia" pitchFamily="18" charset="0"/>
              </a:rPr>
              <a:t>vestibulocochlearis</a:t>
            </a:r>
            <a:r>
              <a:rPr lang="en-GB" altLang="en-US" sz="1800" dirty="0" smtClean="0">
                <a:latin typeface="Constantia" pitchFamily="18" charset="0"/>
              </a:rPr>
              <a:t>)</a:t>
            </a:r>
            <a:endParaRPr lang="en-US" altLang="en-US" sz="1800" dirty="0" smtClean="0">
              <a:latin typeface="Constantia" pitchFamily="18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sz="1800" dirty="0" smtClean="0">
              <a:latin typeface="Constantia" pitchFamily="18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GB" sz="1800" b="1" dirty="0" smtClean="0">
                <a:latin typeface="Constantia" pitchFamily="18" charset="0"/>
              </a:rPr>
              <a:t>Neuron</a:t>
            </a:r>
            <a:r>
              <a:rPr lang="en-US" sz="1800" b="1" dirty="0" smtClean="0">
                <a:latin typeface="Constantia" pitchFamily="18" charset="0"/>
              </a:rPr>
              <a:t> </a:t>
            </a:r>
            <a:r>
              <a:rPr lang="en-US" altLang="en-US" sz="1800" b="1" dirty="0" smtClean="0">
                <a:latin typeface="Constantia" pitchFamily="18" charset="0"/>
              </a:rPr>
              <a:t>II</a:t>
            </a:r>
            <a:r>
              <a:rPr lang="en-US" sz="1800" b="1" dirty="0" smtClean="0">
                <a:latin typeface="Constantia" pitchFamily="18" charset="0"/>
              </a:rPr>
              <a:t>:</a:t>
            </a:r>
            <a:r>
              <a:rPr lang="en-US" altLang="en-US" sz="1800" b="1" dirty="0" smtClean="0">
                <a:latin typeface="Constantia" pitchFamily="18" charset="0"/>
              </a:rPr>
              <a:t> </a:t>
            </a:r>
            <a:r>
              <a:rPr lang="en-US" altLang="en-US" sz="1800" dirty="0" smtClean="0">
                <a:latin typeface="Constantia" pitchFamily="18" charset="0"/>
              </a:rPr>
              <a:t>cochlear nuclei (anterior and posterior)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en-US" sz="1800" dirty="0">
                <a:latin typeface="Constantia" pitchFamily="18" charset="0"/>
              </a:rPr>
              <a:t> </a:t>
            </a:r>
            <a:r>
              <a:rPr lang="en-US" altLang="en-US" sz="1800" dirty="0" smtClean="0">
                <a:latin typeface="Constantia" pitchFamily="18" charset="0"/>
              </a:rPr>
              <a:t>                    located in the brainstem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GB" altLang="en-US" sz="1800" dirty="0">
                <a:latin typeface="Constantia" pitchFamily="18" charset="0"/>
              </a:rPr>
              <a:t>The axons of these neurons, mostly crossed, </a:t>
            </a:r>
            <a:r>
              <a:rPr lang="en-GB" altLang="en-US" sz="1800" dirty="0" smtClean="0">
                <a:latin typeface="Constantia" pitchFamily="18" charset="0"/>
              </a:rPr>
              <a:t>form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GB" altLang="en-US" sz="1800" dirty="0" err="1" smtClean="0">
                <a:latin typeface="Constantia" pitchFamily="18" charset="0"/>
              </a:rPr>
              <a:t>lemnisus</a:t>
            </a:r>
            <a:r>
              <a:rPr lang="en-GB" altLang="en-US" sz="1800" dirty="0" smtClean="0">
                <a:latin typeface="Constantia" pitchFamily="18" charset="0"/>
              </a:rPr>
              <a:t> </a:t>
            </a:r>
            <a:r>
              <a:rPr lang="en-GB" altLang="en-US" sz="1800" dirty="0" err="1" smtClean="0">
                <a:latin typeface="Constantia" pitchFamily="18" charset="0"/>
              </a:rPr>
              <a:t>lateralis</a:t>
            </a:r>
            <a:endParaRPr lang="en-GB" altLang="en-US" sz="1800" dirty="0" smtClean="0">
              <a:latin typeface="Constantia" pitchFamily="18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GB" altLang="en-US" sz="1800" dirty="0" smtClean="0">
              <a:latin typeface="Constantia" pitchFamily="18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GB" altLang="en-US" sz="1800" b="1" dirty="0" smtClean="0">
                <a:latin typeface="Constantia" pitchFamily="18" charset="0"/>
              </a:rPr>
              <a:t>Neuron III: c</a:t>
            </a:r>
            <a:r>
              <a:rPr lang="en-GB" altLang="en-US" sz="1800" dirty="0" smtClean="0">
                <a:latin typeface="Constantia" pitchFamily="18" charset="0"/>
              </a:rPr>
              <a:t>orpus </a:t>
            </a:r>
            <a:r>
              <a:rPr lang="en-GB" altLang="en-US" sz="1800" dirty="0" err="1" smtClean="0">
                <a:latin typeface="Constantia" pitchFamily="18" charset="0"/>
              </a:rPr>
              <a:t>geniculatum</a:t>
            </a:r>
            <a:r>
              <a:rPr lang="en-GB" altLang="en-US" sz="1800" dirty="0" smtClean="0">
                <a:latin typeface="Constantia" pitchFamily="18" charset="0"/>
              </a:rPr>
              <a:t> </a:t>
            </a:r>
            <a:r>
              <a:rPr lang="en-GB" altLang="en-US" sz="1800" dirty="0" err="1" smtClean="0">
                <a:latin typeface="Constantia" pitchFamily="18" charset="0"/>
              </a:rPr>
              <a:t>mediale</a:t>
            </a:r>
            <a:r>
              <a:rPr lang="en-GB" altLang="en-US" sz="1800" dirty="0" smtClean="0">
                <a:latin typeface="Constantia" pitchFamily="18" charset="0"/>
              </a:rPr>
              <a:t> </a:t>
            </a:r>
            <a:r>
              <a:rPr lang="en-US" altLang="en-US" sz="1800" dirty="0" smtClean="0">
                <a:latin typeface="Constantia" pitchFamily="18" charset="0"/>
              </a:rPr>
              <a:t>of </a:t>
            </a:r>
            <a:r>
              <a:rPr lang="en-US" altLang="en-US" sz="1800" dirty="0" err="1" smtClean="0">
                <a:latin typeface="Constantia" pitchFamily="18" charset="0"/>
              </a:rPr>
              <a:t>metathalamus</a:t>
            </a:r>
            <a:endParaRPr lang="en-US" altLang="en-US" sz="1800" dirty="0" smtClean="0">
              <a:latin typeface="Constantia" pitchFamily="18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GB" altLang="en-US" sz="1800" dirty="0" smtClean="0">
                <a:latin typeface="Constantia" pitchFamily="18" charset="0"/>
              </a:rPr>
              <a:t>(axons of neurons of cochlear nuclei form </a:t>
            </a:r>
            <a:r>
              <a:rPr lang="en-GB" altLang="en-US" sz="1800" dirty="0" err="1" smtClean="0">
                <a:latin typeface="Constantia" pitchFamily="18" charset="0"/>
              </a:rPr>
              <a:t>lemniscus</a:t>
            </a:r>
            <a:r>
              <a:rPr lang="en-GB" altLang="en-US" sz="1800" dirty="0" smtClean="0">
                <a:latin typeface="Constantia" pitchFamily="18" charset="0"/>
              </a:rPr>
              <a:t> </a:t>
            </a:r>
            <a:r>
              <a:rPr lang="en-GB" altLang="en-US" sz="1800" dirty="0" err="1" smtClean="0">
                <a:latin typeface="Constantia" pitchFamily="18" charset="0"/>
              </a:rPr>
              <a:t>lateralis</a:t>
            </a:r>
            <a:r>
              <a:rPr lang="en-US" altLang="en-US" sz="1800" dirty="0" smtClean="0">
                <a:latin typeface="Constantia" pitchFamily="18" charset="0"/>
              </a:rPr>
              <a:t> </a:t>
            </a:r>
            <a:endParaRPr lang="en-US" altLang="en-US" sz="1800" dirty="0">
              <a:latin typeface="Constantia" pitchFamily="18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en-US" sz="1800" dirty="0">
                <a:latin typeface="Constantia" pitchFamily="18" charset="0"/>
              </a:rPr>
              <a:t>w</a:t>
            </a:r>
            <a:r>
              <a:rPr lang="en-US" altLang="en-US" sz="1800" dirty="0" smtClean="0">
                <a:latin typeface="Constantia" pitchFamily="18" charset="0"/>
              </a:rPr>
              <a:t>hich carry auditory stimuli to с</a:t>
            </a:r>
            <a:r>
              <a:rPr lang="en-GB" altLang="en-US" sz="1800" dirty="0" err="1" smtClean="0">
                <a:latin typeface="Constantia" pitchFamily="18" charset="0"/>
              </a:rPr>
              <a:t>orpus</a:t>
            </a:r>
            <a:r>
              <a:rPr lang="en-GB" altLang="en-US" sz="1800" dirty="0" smtClean="0">
                <a:latin typeface="Constantia" pitchFamily="18" charset="0"/>
              </a:rPr>
              <a:t> </a:t>
            </a:r>
            <a:r>
              <a:rPr lang="en-GB" altLang="en-US" sz="1800" dirty="0" err="1" smtClean="0">
                <a:latin typeface="Constantia" pitchFamily="18" charset="0"/>
              </a:rPr>
              <a:t>geniculatum</a:t>
            </a:r>
            <a:r>
              <a:rPr lang="en-GB" altLang="en-US" sz="1800" dirty="0" smtClean="0">
                <a:latin typeface="Constantia" pitchFamily="18" charset="0"/>
              </a:rPr>
              <a:t> </a:t>
            </a:r>
            <a:r>
              <a:rPr lang="en-GB" altLang="en-US" sz="1800" dirty="0" err="1" smtClean="0">
                <a:latin typeface="Constantia" pitchFamily="18" charset="0"/>
              </a:rPr>
              <a:t>mediale</a:t>
            </a:r>
            <a:r>
              <a:rPr lang="en-US" altLang="en-US" sz="1800" dirty="0" smtClean="0">
                <a:latin typeface="Constantia" pitchFamily="18" charset="0"/>
              </a:rPr>
              <a:t> </a:t>
            </a:r>
            <a:r>
              <a:rPr lang="en-US" altLang="en-US" sz="1800" dirty="0" smtClean="0">
                <a:latin typeface="Constantia" pitchFamily="18" charset="0"/>
              </a:rPr>
              <a:t>;</a:t>
            </a:r>
            <a:endParaRPr lang="en-US" altLang="en-US" sz="1800" dirty="0" smtClean="0">
              <a:latin typeface="Constantia" pitchFamily="18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GB" altLang="en-US" sz="1800" dirty="0" smtClean="0">
                <a:latin typeface="Constantia" pitchFamily="18" charset="0"/>
              </a:rPr>
              <a:t> corpus </a:t>
            </a:r>
            <a:r>
              <a:rPr lang="en-GB" altLang="en-US" sz="1800" dirty="0" err="1" smtClean="0">
                <a:latin typeface="Constantia" pitchFamily="18" charset="0"/>
              </a:rPr>
              <a:t>geniculatum</a:t>
            </a:r>
            <a:r>
              <a:rPr lang="en-GB" altLang="en-US" sz="1800" dirty="0" smtClean="0">
                <a:latin typeface="Constantia" pitchFamily="18" charset="0"/>
              </a:rPr>
              <a:t> </a:t>
            </a:r>
            <a:r>
              <a:rPr lang="en-GB" altLang="en-US" sz="1800" dirty="0" err="1" smtClean="0">
                <a:latin typeface="Constantia" pitchFamily="18" charset="0"/>
              </a:rPr>
              <a:t>mediale</a:t>
            </a:r>
            <a:r>
              <a:rPr lang="en-GB" altLang="en-US" sz="1800" dirty="0" smtClean="0">
                <a:latin typeface="Constantia" pitchFamily="18" charset="0"/>
              </a:rPr>
              <a:t> is</a:t>
            </a:r>
            <a:r>
              <a:rPr lang="en-GB" altLang="en-US" sz="1800" dirty="0" smtClean="0">
                <a:latin typeface="Constantia" pitchFamily="18" charset="0"/>
              </a:rPr>
              <a:t> </a:t>
            </a:r>
            <a:r>
              <a:rPr lang="en-GB" altLang="en-US" sz="1800" dirty="0" smtClean="0">
                <a:latin typeface="Constantia" pitchFamily="18" charset="0"/>
              </a:rPr>
              <a:t>connected with </a:t>
            </a:r>
            <a:endParaRPr lang="en-GB" altLang="en-US" sz="1800" dirty="0" smtClean="0">
              <a:latin typeface="Constantia" pitchFamily="18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GB" altLang="en-US" sz="1800" dirty="0">
                <a:latin typeface="Constantia" pitchFamily="18" charset="0"/>
              </a:rPr>
              <a:t> </a:t>
            </a:r>
            <a:r>
              <a:rPr lang="en-GB" altLang="en-US" sz="1800" dirty="0" smtClean="0">
                <a:latin typeface="Constantia" pitchFamily="18" charset="0"/>
              </a:rPr>
              <a:t>nuclei </a:t>
            </a:r>
            <a:r>
              <a:rPr lang="en-GB" altLang="en-US" sz="1800" dirty="0" smtClean="0">
                <a:latin typeface="Constantia" pitchFamily="18" charset="0"/>
              </a:rPr>
              <a:t>of </a:t>
            </a:r>
            <a:r>
              <a:rPr lang="en-GB" altLang="en-US" sz="1800" dirty="0" err="1" smtClean="0">
                <a:latin typeface="Constantia" pitchFamily="18" charset="0"/>
              </a:rPr>
              <a:t>coliculi</a:t>
            </a:r>
            <a:r>
              <a:rPr lang="en-GB" altLang="en-US" sz="1800" dirty="0" smtClean="0">
                <a:latin typeface="Constantia" pitchFamily="18" charset="0"/>
              </a:rPr>
              <a:t> inferiors of </a:t>
            </a:r>
            <a:r>
              <a:rPr lang="en-GB" altLang="en-US" sz="1800" dirty="0" smtClean="0">
                <a:latin typeface="Constantia" pitchFamily="18" charset="0"/>
              </a:rPr>
              <a:t>midbrain (mesencephalon</a:t>
            </a:r>
            <a:r>
              <a:rPr lang="en-GB" altLang="en-US" sz="1800" dirty="0" smtClean="0">
                <a:latin typeface="Constantia" pitchFamily="18" charset="0"/>
              </a:rPr>
              <a:t>))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en-US" sz="1800" dirty="0" smtClean="0">
                <a:latin typeface="Constantia" pitchFamily="18" charset="0"/>
              </a:rPr>
              <a:t>Axons of neurons of </a:t>
            </a:r>
            <a:r>
              <a:rPr lang="en-GB" altLang="en-US" sz="1800" b="1" dirty="0" smtClean="0">
                <a:latin typeface="Constantia" pitchFamily="18" charset="0"/>
              </a:rPr>
              <a:t>c</a:t>
            </a:r>
            <a:r>
              <a:rPr lang="en-GB" altLang="en-US" sz="1800" dirty="0" smtClean="0">
                <a:latin typeface="Constantia" pitchFamily="18" charset="0"/>
              </a:rPr>
              <a:t>orpus </a:t>
            </a:r>
            <a:r>
              <a:rPr lang="en-GB" altLang="en-US" sz="1800" dirty="0" err="1" smtClean="0">
                <a:latin typeface="Constantia" pitchFamily="18" charset="0"/>
              </a:rPr>
              <a:t>geniculatum</a:t>
            </a:r>
            <a:r>
              <a:rPr lang="en-GB" altLang="en-US" sz="1800" dirty="0" smtClean="0">
                <a:latin typeface="Constantia" pitchFamily="18" charset="0"/>
              </a:rPr>
              <a:t> </a:t>
            </a:r>
            <a:r>
              <a:rPr lang="en-GB" altLang="en-US" sz="1800" dirty="0" err="1" smtClean="0">
                <a:latin typeface="Constantia" pitchFamily="18" charset="0"/>
              </a:rPr>
              <a:t>mediale</a:t>
            </a:r>
            <a:r>
              <a:rPr lang="en-US" altLang="en-US" sz="1800" dirty="0" smtClean="0">
                <a:latin typeface="Constantia" pitchFamily="18" charset="0"/>
              </a:rPr>
              <a:t> form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GB" altLang="en-US" sz="1800" dirty="0" err="1" smtClean="0">
                <a:latin typeface="Book Antiqua" pitchFamily="18" charset="0"/>
              </a:rPr>
              <a:t>radiatio</a:t>
            </a:r>
            <a:r>
              <a:rPr lang="en-GB" altLang="en-US" sz="1800" dirty="0" smtClean="0">
                <a:latin typeface="Book Antiqua" pitchFamily="18" charset="0"/>
              </a:rPr>
              <a:t> </a:t>
            </a:r>
            <a:r>
              <a:rPr lang="en-GB" altLang="en-US" sz="1800" dirty="0" err="1" smtClean="0">
                <a:latin typeface="Book Antiqua" pitchFamily="18" charset="0"/>
              </a:rPr>
              <a:t>acustica</a:t>
            </a:r>
            <a:r>
              <a:rPr lang="en-GB" altLang="en-US" sz="1800" dirty="0" smtClean="0">
                <a:latin typeface="Book Antiqua" pitchFamily="18" charset="0"/>
              </a:rPr>
              <a:t> </a:t>
            </a:r>
            <a:r>
              <a:rPr lang="en-US" altLang="en-US" sz="1800" dirty="0" smtClean="0">
                <a:latin typeface="Book Antiqua" pitchFamily="18" charset="0"/>
              </a:rPr>
              <a:t>that </a:t>
            </a:r>
            <a:r>
              <a:rPr lang="en-US" altLang="en-US" sz="1800" dirty="0" smtClean="0">
                <a:latin typeface="Book Antiqua" pitchFamily="18" charset="0"/>
              </a:rPr>
              <a:t>ends in </a:t>
            </a:r>
            <a:r>
              <a:rPr lang="en-US" altLang="en-US" sz="1800" dirty="0" smtClean="0">
                <a:latin typeface="Book Antiqua" pitchFamily="18" charset="0"/>
              </a:rPr>
              <a:t>primary  and secondary acoustic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en-US" sz="1800" dirty="0" smtClean="0">
                <a:latin typeface="Book Antiqua" pitchFamily="18" charset="0"/>
              </a:rPr>
              <a:t>areas of temporal lobe</a:t>
            </a:r>
            <a:r>
              <a:rPr lang="en-US" altLang="en-US" sz="1800" dirty="0">
                <a:latin typeface="Book Antiqua" pitchFamily="18" charset="0"/>
              </a:rPr>
              <a:t> </a:t>
            </a:r>
            <a:r>
              <a:rPr lang="en-US" altLang="en-US" sz="1800" dirty="0" smtClean="0">
                <a:latin typeface="Book Antiqua" pitchFamily="18" charset="0"/>
              </a:rPr>
              <a:t>(</a:t>
            </a:r>
            <a:r>
              <a:rPr lang="en-US" sz="1800" dirty="0" err="1" smtClean="0">
                <a:latin typeface="Book Antiqua" pitchFamily="18" charset="0"/>
              </a:rPr>
              <a:t>gyri</a:t>
            </a:r>
            <a:r>
              <a:rPr lang="en-US" altLang="en-US" sz="1800" dirty="0" smtClean="0">
                <a:latin typeface="Book Antiqua" pitchFamily="18" charset="0"/>
              </a:rPr>
              <a:t> </a:t>
            </a:r>
            <a:r>
              <a:rPr lang="en-US" sz="1800" dirty="0" err="1" smtClean="0">
                <a:latin typeface="Book Antiqua" pitchFamily="18" charset="0"/>
              </a:rPr>
              <a:t>temporales</a:t>
            </a:r>
            <a:r>
              <a:rPr lang="en-US" sz="1800" dirty="0" smtClean="0">
                <a:latin typeface="Book Antiqua" pitchFamily="18" charset="0"/>
              </a:rPr>
              <a:t> </a:t>
            </a:r>
            <a:r>
              <a:rPr lang="en-US" sz="1800" dirty="0" err="1" smtClean="0">
                <a:latin typeface="Book Antiqua" pitchFamily="18" charset="0"/>
              </a:rPr>
              <a:t>transversi</a:t>
            </a:r>
            <a:r>
              <a:rPr lang="en-US" altLang="en-US" sz="1800" dirty="0" smtClean="0">
                <a:latin typeface="Book Antiqua" pitchFamily="18" charset="0"/>
              </a:rPr>
              <a:t>)</a:t>
            </a:r>
            <a:endParaRPr lang="en-US" sz="1800" dirty="0" smtClean="0">
              <a:latin typeface="Book Antiqua" pitchFamily="18" charset="0"/>
            </a:endParaRPr>
          </a:p>
        </p:txBody>
      </p:sp>
      <p:pic>
        <p:nvPicPr>
          <p:cNvPr id="54275" name="Picture 4" descr="_0007 a"/>
          <p:cNvPicPr>
            <a:picLocks noChangeArrowheads="1"/>
          </p:cNvPicPr>
          <p:nvPr/>
        </p:nvPicPr>
        <p:blipFill>
          <a:blip r:embed="rId2" cstate="print"/>
          <a:srcRect t="1566"/>
          <a:stretch>
            <a:fillRect/>
          </a:stretch>
        </p:blipFill>
        <p:spPr bwMode="auto">
          <a:xfrm>
            <a:off x="6516216" y="620688"/>
            <a:ext cx="2735734" cy="6237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itle 1"/>
          <p:cNvSpPr>
            <a:spLocks noGrp="1"/>
          </p:cNvSpPr>
          <p:nvPr>
            <p:ph type="title" idx="4294967295"/>
          </p:nvPr>
        </p:nvSpPr>
        <p:spPr>
          <a:xfrm>
            <a:off x="500063" y="214313"/>
            <a:ext cx="8229600" cy="652462"/>
          </a:xfrm>
        </p:spPr>
        <p:txBody>
          <a:bodyPr lIns="0" rIns="0" bIns="0" anchor="b"/>
          <a:lstStyle/>
          <a:p>
            <a:pPr eaLnBrk="1" hangingPunct="1"/>
            <a:r>
              <a:rPr lang="en-US" altLang="en-US" sz="3200" dirty="0" smtClean="0">
                <a:latin typeface="Comic Sans MS" pitchFamily="66" charset="0"/>
              </a:rPr>
              <a:t>Olfactory organ (</a:t>
            </a:r>
            <a:r>
              <a:rPr lang="en-GB" altLang="en-US" sz="3200" dirty="0" err="1" smtClean="0">
                <a:latin typeface="Comic Sans MS" pitchFamily="66" charset="0"/>
              </a:rPr>
              <a:t>organum</a:t>
            </a:r>
            <a:r>
              <a:rPr lang="en-GB" altLang="en-US" sz="3200" dirty="0" smtClean="0">
                <a:latin typeface="Comic Sans MS" pitchFamily="66" charset="0"/>
              </a:rPr>
              <a:t> </a:t>
            </a:r>
            <a:r>
              <a:rPr lang="en-GB" altLang="en-US" sz="3200" dirty="0" err="1" smtClean="0">
                <a:latin typeface="Comic Sans MS" pitchFamily="66" charset="0"/>
              </a:rPr>
              <a:t>olfactorium</a:t>
            </a:r>
            <a:r>
              <a:rPr lang="en-GB" altLang="en-US" sz="3200" dirty="0" smtClean="0">
                <a:latin typeface="Comic Sans MS" pitchFamily="66" charset="0"/>
              </a:rPr>
              <a:t>)</a:t>
            </a:r>
            <a:endParaRPr lang="en-US" altLang="en-US" sz="3200" dirty="0" smtClean="0">
              <a:latin typeface="Comic Sans MS" pitchFamily="66" charset="0"/>
            </a:endParaRPr>
          </a:p>
        </p:txBody>
      </p:sp>
      <p:sp>
        <p:nvSpPr>
          <p:cNvPr id="55299" name="Content Placeholder 3"/>
          <p:cNvSpPr>
            <a:spLocks noGrp="1"/>
          </p:cNvSpPr>
          <p:nvPr>
            <p:ph sz="half" idx="4294967295"/>
          </p:nvPr>
        </p:nvSpPr>
        <p:spPr>
          <a:xfrm>
            <a:off x="4429125" y="981075"/>
            <a:ext cx="4714875" cy="5929313"/>
          </a:xfrm>
        </p:spPr>
        <p:txBody>
          <a:bodyPr/>
          <a:lstStyle/>
          <a:p>
            <a:pPr eaLnBrk="1" hangingPunct="1">
              <a:lnSpc>
                <a:spcPct val="8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GB" altLang="en-US" sz="2000" b="1" dirty="0" smtClean="0">
                <a:latin typeface="Comic Sans MS" pitchFamily="66" charset="0"/>
              </a:rPr>
              <a:t>Mucosa of nasal cavity </a:t>
            </a:r>
            <a:br>
              <a:rPr lang="en-GB" altLang="en-US" sz="2000" b="1" dirty="0" smtClean="0">
                <a:latin typeface="Comic Sans MS" pitchFamily="66" charset="0"/>
              </a:rPr>
            </a:br>
            <a:r>
              <a:rPr lang="en-GB" altLang="en-US" sz="2000" b="1" dirty="0" smtClean="0">
                <a:latin typeface="Comic Sans MS" pitchFamily="66" charset="0"/>
              </a:rPr>
              <a:t>(</a:t>
            </a:r>
            <a:r>
              <a:rPr lang="sr-Latn-CS" altLang="en-US" sz="2000" b="1" dirty="0" smtClean="0">
                <a:latin typeface="Comic Sans MS" pitchFamily="66" charset="0"/>
              </a:rPr>
              <a:t>Tunica mucosa nasi</a:t>
            </a:r>
            <a:r>
              <a:rPr lang="en-GB" altLang="en-US" sz="2000" b="1" dirty="0" smtClean="0">
                <a:latin typeface="Comic Sans MS" pitchFamily="66" charset="0"/>
              </a:rPr>
              <a:t>)</a:t>
            </a:r>
            <a:r>
              <a:rPr lang="sr-Latn-CS" altLang="en-US" sz="2000" b="1" dirty="0" smtClean="0">
                <a:latin typeface="Comic Sans MS" pitchFamily="66" charset="0"/>
              </a:rPr>
              <a:t>:</a:t>
            </a:r>
            <a:br>
              <a:rPr lang="sr-Latn-CS" altLang="en-US" sz="2000" b="1" dirty="0" smtClean="0">
                <a:latin typeface="Comic Sans MS" pitchFamily="66" charset="0"/>
              </a:rPr>
            </a:br>
            <a:r>
              <a:rPr lang="sr-Latn-CS" altLang="en-US" sz="2000" dirty="0" smtClean="0">
                <a:latin typeface="Comic Sans MS" pitchFamily="66" charset="0"/>
              </a:rPr>
              <a:t/>
            </a:r>
            <a:br>
              <a:rPr lang="sr-Latn-CS" altLang="en-US" sz="2000" dirty="0" smtClean="0">
                <a:latin typeface="Comic Sans MS" pitchFamily="66" charset="0"/>
              </a:rPr>
            </a:br>
            <a:r>
              <a:rPr lang="sr-Latn-CS" altLang="en-US" sz="1800" dirty="0" smtClean="0">
                <a:latin typeface="Comic Sans MS" pitchFamily="66" charset="0"/>
              </a:rPr>
              <a:t> </a:t>
            </a:r>
            <a:r>
              <a:rPr lang="en-GB" altLang="en-US" sz="1800" u="sng" dirty="0" smtClean="0">
                <a:latin typeface="Comic Sans MS" pitchFamily="66" charset="0"/>
              </a:rPr>
              <a:t>R</a:t>
            </a:r>
            <a:r>
              <a:rPr lang="sr-Latn-CS" altLang="en-US" sz="1800" u="sng" dirty="0" smtClean="0">
                <a:latin typeface="Comic Sans MS" pitchFamily="66" charset="0"/>
              </a:rPr>
              <a:t>egio olfactoria</a:t>
            </a:r>
            <a:br>
              <a:rPr lang="sr-Latn-CS" altLang="en-US" sz="1800" u="sng" dirty="0" smtClean="0">
                <a:latin typeface="Comic Sans MS" pitchFamily="66" charset="0"/>
              </a:rPr>
            </a:br>
            <a:endParaRPr lang="sr-Latn-CS" altLang="en-US" sz="1800" u="sng" dirty="0" smtClean="0">
              <a:latin typeface="Comic Sans MS" pitchFamily="66" charset="0"/>
            </a:endParaRPr>
          </a:p>
          <a:p>
            <a:pPr eaLnBrk="1" hangingPunct="1">
              <a:lnSpc>
                <a:spcPct val="80000"/>
              </a:lnSpc>
              <a:spcBef>
                <a:spcPts val="600"/>
              </a:spcBef>
              <a:spcAft>
                <a:spcPts val="600"/>
              </a:spcAft>
            </a:pPr>
            <a:r>
              <a:rPr lang="sr-Latn-CS" altLang="en-US" sz="1800" dirty="0" smtClean="0">
                <a:latin typeface="Comic Sans MS" pitchFamily="66" charset="0"/>
              </a:rPr>
              <a:t>- </a:t>
            </a:r>
            <a:r>
              <a:rPr lang="en-GB" altLang="en-US" sz="1800" dirty="0" smtClean="0">
                <a:latin typeface="Comic Sans MS" pitchFamily="66" charset="0"/>
              </a:rPr>
              <a:t>olfactory epithelium</a:t>
            </a:r>
            <a:r>
              <a:rPr lang="sr-Latn-CS" altLang="en-US" sz="1800" dirty="0" smtClean="0">
                <a:latin typeface="Comic Sans MS" pitchFamily="66" charset="0"/>
              </a:rPr>
              <a:t/>
            </a:r>
            <a:br>
              <a:rPr lang="sr-Latn-CS" altLang="en-US" sz="1800" dirty="0" smtClean="0">
                <a:latin typeface="Comic Sans MS" pitchFamily="66" charset="0"/>
              </a:rPr>
            </a:br>
            <a:r>
              <a:rPr lang="sr-Latn-CS" altLang="en-US" sz="1800" dirty="0" smtClean="0">
                <a:latin typeface="Comic Sans MS" pitchFamily="66" charset="0"/>
              </a:rPr>
              <a:t/>
            </a:r>
            <a:br>
              <a:rPr lang="sr-Latn-CS" altLang="en-US" sz="1800" dirty="0" smtClean="0">
                <a:latin typeface="Comic Sans MS" pitchFamily="66" charset="0"/>
              </a:rPr>
            </a:br>
            <a:r>
              <a:rPr lang="sr-Latn-CS" altLang="en-US" sz="1800" dirty="0" smtClean="0">
                <a:latin typeface="Comic Sans MS" pitchFamily="66" charset="0"/>
              </a:rPr>
              <a:t>- </a:t>
            </a:r>
            <a:r>
              <a:rPr lang="en-GB" altLang="en-US" sz="1800" dirty="0" smtClean="0">
                <a:latin typeface="Comic Sans MS" pitchFamily="66" charset="0"/>
              </a:rPr>
              <a:t>lines the </a:t>
            </a:r>
            <a:r>
              <a:rPr lang="en-GB" altLang="en-US" sz="1800" dirty="0">
                <a:latin typeface="Comic Sans MS" pitchFamily="66" charset="0"/>
              </a:rPr>
              <a:t>entire upper wall of </a:t>
            </a:r>
            <a:r>
              <a:rPr lang="en-GB" altLang="en-US" sz="1800" dirty="0" smtClean="0">
                <a:latin typeface="Comic Sans MS" pitchFamily="66" charset="0"/>
              </a:rPr>
              <a:t>the</a:t>
            </a:r>
            <a:br>
              <a:rPr lang="en-GB" altLang="en-US" sz="1800" dirty="0" smtClean="0">
                <a:latin typeface="Comic Sans MS" pitchFamily="66" charset="0"/>
              </a:rPr>
            </a:br>
            <a:r>
              <a:rPr lang="en-GB" altLang="en-US" sz="1800" dirty="0" smtClean="0">
                <a:latin typeface="Comic Sans MS" pitchFamily="66" charset="0"/>
              </a:rPr>
              <a:t>  nasal </a:t>
            </a:r>
            <a:r>
              <a:rPr lang="en-GB" altLang="en-US" sz="1800" dirty="0">
                <a:latin typeface="Comic Sans MS" pitchFamily="66" charset="0"/>
              </a:rPr>
              <a:t>cavity, as well as the </a:t>
            </a:r>
            <a:r>
              <a:rPr lang="en-GB" altLang="en-US" sz="1800" dirty="0" smtClean="0">
                <a:latin typeface="Comic Sans MS" pitchFamily="66" charset="0"/>
              </a:rPr>
              <a:t>upper</a:t>
            </a:r>
            <a:br>
              <a:rPr lang="en-GB" altLang="en-US" sz="1800" dirty="0" smtClean="0">
                <a:latin typeface="Comic Sans MS" pitchFamily="66" charset="0"/>
              </a:rPr>
            </a:br>
            <a:r>
              <a:rPr lang="en-GB" altLang="en-US" sz="1800" dirty="0" smtClean="0">
                <a:latin typeface="Comic Sans MS" pitchFamily="66" charset="0"/>
              </a:rPr>
              <a:t>  nasal concha </a:t>
            </a:r>
            <a:r>
              <a:rPr lang="en-GB" altLang="en-US" sz="1800" dirty="0">
                <a:latin typeface="Comic Sans MS" pitchFamily="66" charset="0"/>
              </a:rPr>
              <a:t>and the </a:t>
            </a:r>
            <a:r>
              <a:rPr lang="en-GB" altLang="en-US" sz="1800" dirty="0" smtClean="0">
                <a:latin typeface="Comic Sans MS" pitchFamily="66" charset="0"/>
              </a:rPr>
              <a:t>corresponding</a:t>
            </a:r>
            <a:br>
              <a:rPr lang="en-GB" altLang="en-US" sz="1800" dirty="0" smtClean="0">
                <a:latin typeface="Comic Sans MS" pitchFamily="66" charset="0"/>
              </a:rPr>
            </a:br>
            <a:r>
              <a:rPr lang="en-GB" altLang="en-US" sz="1800" dirty="0" smtClean="0">
                <a:latin typeface="Comic Sans MS" pitchFamily="66" charset="0"/>
              </a:rPr>
              <a:t>  part </a:t>
            </a:r>
            <a:r>
              <a:rPr lang="en-GB" altLang="en-US" sz="1800" dirty="0">
                <a:latin typeface="Comic Sans MS" pitchFamily="66" charset="0"/>
              </a:rPr>
              <a:t>of the nasal septum</a:t>
            </a:r>
            <a:r>
              <a:rPr lang="sr-Latn-CS" altLang="en-US" sz="1800" dirty="0" smtClean="0">
                <a:latin typeface="Comic Sans MS" pitchFamily="66" charset="0"/>
              </a:rPr>
              <a:t/>
            </a:r>
            <a:br>
              <a:rPr lang="sr-Latn-CS" altLang="en-US" sz="1800" dirty="0" smtClean="0">
                <a:latin typeface="Comic Sans MS" pitchFamily="66" charset="0"/>
              </a:rPr>
            </a:br>
            <a:r>
              <a:rPr lang="sr-Latn-CS" altLang="en-US" sz="1800" dirty="0" smtClean="0">
                <a:latin typeface="Comic Sans MS" pitchFamily="66" charset="0"/>
              </a:rPr>
              <a:t>- </a:t>
            </a:r>
            <a:r>
              <a:rPr lang="en-GB" altLang="en-US" sz="1800" dirty="0" smtClean="0">
                <a:latin typeface="Comic Sans MS" pitchFamily="66" charset="0"/>
              </a:rPr>
              <a:t>important for the </a:t>
            </a:r>
            <a:r>
              <a:rPr lang="en-GB" altLang="en-US" sz="1800" dirty="0">
                <a:latin typeface="Comic Sans MS" pitchFamily="66" charset="0"/>
              </a:rPr>
              <a:t>sense of smell, </a:t>
            </a:r>
            <a:r>
              <a:rPr lang="en-GB" altLang="en-US" sz="1800" dirty="0" smtClean="0">
                <a:latin typeface="Comic Sans MS" pitchFamily="66" charset="0"/>
              </a:rPr>
              <a:t/>
            </a:r>
            <a:br>
              <a:rPr lang="en-GB" altLang="en-US" sz="1800" dirty="0" smtClean="0">
                <a:latin typeface="Comic Sans MS" pitchFamily="66" charset="0"/>
              </a:rPr>
            </a:br>
            <a:r>
              <a:rPr lang="en-GB" altLang="en-US" sz="1800" dirty="0" smtClean="0">
                <a:latin typeface="Comic Sans MS" pitchFamily="66" charset="0"/>
              </a:rPr>
              <a:t>   contains </a:t>
            </a:r>
            <a:r>
              <a:rPr lang="en-GB" altLang="en-US" sz="1800" dirty="0">
                <a:latin typeface="Comic Sans MS" pitchFamily="66" charset="0"/>
              </a:rPr>
              <a:t>receptor nerve </a:t>
            </a:r>
            <a:r>
              <a:rPr lang="en-GB" altLang="en-US" sz="1800" dirty="0" smtClean="0">
                <a:latin typeface="Comic Sans MS" pitchFamily="66" charset="0"/>
              </a:rPr>
              <a:t>cells for</a:t>
            </a:r>
            <a:br>
              <a:rPr lang="en-GB" altLang="en-US" sz="1800" dirty="0" smtClean="0">
                <a:latin typeface="Comic Sans MS" pitchFamily="66" charset="0"/>
              </a:rPr>
            </a:br>
            <a:r>
              <a:rPr lang="en-GB" altLang="en-US" sz="1800" dirty="0" smtClean="0">
                <a:latin typeface="Comic Sans MS" pitchFamily="66" charset="0"/>
              </a:rPr>
              <a:t>   olfactory stimuli</a:t>
            </a:r>
            <a:r>
              <a:rPr lang="en-US" altLang="en-US" sz="1800" dirty="0" smtClean="0">
                <a:latin typeface="Comic Sans MS" pitchFamily="66" charset="0"/>
              </a:rPr>
              <a:t/>
            </a:r>
            <a:br>
              <a:rPr lang="en-US" altLang="en-US" sz="1800" dirty="0" smtClean="0">
                <a:latin typeface="Comic Sans MS" pitchFamily="66" charset="0"/>
              </a:rPr>
            </a:br>
            <a:r>
              <a:rPr lang="en-US" altLang="en-US" sz="1800" dirty="0" smtClean="0">
                <a:latin typeface="Comic Sans MS" pitchFamily="66" charset="0"/>
              </a:rPr>
              <a:t>  </a:t>
            </a:r>
            <a:endParaRPr lang="sr-Cyrl-CS" altLang="en-US" sz="1800" dirty="0" smtClean="0">
              <a:latin typeface="Comic Sans MS" pitchFamily="66" charset="0"/>
            </a:endParaRPr>
          </a:p>
          <a:p>
            <a:pPr eaLnBrk="1" hangingPunct="1">
              <a:lnSpc>
                <a:spcPct val="80000"/>
              </a:lnSpc>
              <a:spcBef>
                <a:spcPts val="600"/>
              </a:spcBef>
              <a:spcAft>
                <a:spcPts val="600"/>
              </a:spcAft>
            </a:pPr>
            <a:endParaRPr lang="sr-Cyrl-CS" altLang="en-US" sz="2000" dirty="0" smtClean="0">
              <a:latin typeface="Comic Sans MS" pitchFamily="66" charset="0"/>
            </a:endParaRPr>
          </a:p>
          <a:p>
            <a:pPr eaLnBrk="1" hangingPunct="1">
              <a:lnSpc>
                <a:spcPct val="8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en-US" sz="1800" dirty="0" smtClean="0">
                <a:latin typeface="Comic Sans MS" pitchFamily="66" charset="0"/>
              </a:rPr>
              <a:t>* </a:t>
            </a:r>
            <a:r>
              <a:rPr lang="en-GB" altLang="en-US" sz="1800" dirty="0">
                <a:latin typeface="Comic Sans MS" pitchFamily="66" charset="0"/>
              </a:rPr>
              <a:t>Olfactory stimuli, registered by olfactory receptors, </a:t>
            </a:r>
            <a:r>
              <a:rPr lang="en-GB" altLang="en-US" sz="1800" dirty="0" smtClean="0">
                <a:latin typeface="Comic Sans MS" pitchFamily="66" charset="0"/>
              </a:rPr>
              <a:t>are </a:t>
            </a:r>
            <a:r>
              <a:rPr lang="en-GB" altLang="en-US" sz="1800" dirty="0">
                <a:latin typeface="Comic Sans MS" pitchFamily="66" charset="0"/>
              </a:rPr>
              <a:t>transmitted to the </a:t>
            </a:r>
            <a:r>
              <a:rPr lang="en-GB" altLang="en-US" sz="1800" dirty="0" err="1">
                <a:latin typeface="Comic Sans MS" pitchFamily="66" charset="0"/>
              </a:rPr>
              <a:t>centers</a:t>
            </a:r>
            <a:r>
              <a:rPr lang="en-GB" altLang="en-US" sz="1800" dirty="0">
                <a:latin typeface="Comic Sans MS" pitchFamily="66" charset="0"/>
              </a:rPr>
              <a:t> of the cerebral cortex by the </a:t>
            </a:r>
            <a:r>
              <a:rPr lang="en-GB" altLang="en-US" sz="1800" dirty="0" err="1">
                <a:latin typeface="Comic Sans MS" pitchFamily="66" charset="0"/>
              </a:rPr>
              <a:t>fibers</a:t>
            </a:r>
            <a:r>
              <a:rPr lang="en-GB" altLang="en-US" sz="1800" dirty="0">
                <a:latin typeface="Comic Sans MS" pitchFamily="66" charset="0"/>
              </a:rPr>
              <a:t> of the 1st cranial nerve and by olfactory pathways</a:t>
            </a:r>
            <a:r>
              <a:rPr lang="en-US" altLang="en-US" sz="1800" dirty="0" smtClean="0">
                <a:latin typeface="Comic Sans MS" pitchFamily="66" charset="0"/>
              </a:rPr>
              <a:t>.</a:t>
            </a:r>
            <a:r>
              <a:rPr lang="sr-Latn-CS" altLang="en-US" sz="2000" dirty="0" smtClean="0">
                <a:latin typeface="Comic Sans MS" pitchFamily="66" charset="0"/>
              </a:rPr>
              <a:t/>
            </a:r>
            <a:br>
              <a:rPr lang="sr-Latn-CS" altLang="en-US" sz="2000" dirty="0" smtClean="0">
                <a:latin typeface="Comic Sans MS" pitchFamily="66" charset="0"/>
              </a:rPr>
            </a:br>
            <a:r>
              <a:rPr lang="sr-Latn-CS" altLang="en-US" sz="2000" dirty="0" smtClean="0">
                <a:latin typeface="Comic Sans MS" pitchFamily="66" charset="0"/>
              </a:rPr>
              <a:t/>
            </a:r>
            <a:br>
              <a:rPr lang="sr-Latn-CS" altLang="en-US" sz="2000" dirty="0" smtClean="0">
                <a:latin typeface="Comic Sans MS" pitchFamily="66" charset="0"/>
              </a:rPr>
            </a:br>
            <a:r>
              <a:rPr lang="sr-Latn-CS" altLang="en-US" sz="2000" dirty="0" smtClean="0">
                <a:latin typeface="Comic Sans MS" pitchFamily="66" charset="0"/>
              </a:rPr>
              <a:t/>
            </a:r>
            <a:br>
              <a:rPr lang="sr-Latn-CS" altLang="en-US" sz="2000" dirty="0" smtClean="0">
                <a:latin typeface="Comic Sans MS" pitchFamily="66" charset="0"/>
              </a:rPr>
            </a:br>
            <a:endParaRPr lang="sr-Latn-CS" altLang="en-US" sz="2000" dirty="0" smtClean="0">
              <a:latin typeface="Comic Sans MS" pitchFamily="66" charset="0"/>
            </a:endParaRPr>
          </a:p>
        </p:txBody>
      </p:sp>
      <p:pic>
        <p:nvPicPr>
          <p:cNvPr id="55300" name="Picture 2"/>
          <p:cNvPicPr>
            <a:picLocks noChangeAspect="1" noChangeArrowheads="1"/>
          </p:cNvPicPr>
          <p:nvPr/>
        </p:nvPicPr>
        <p:blipFill>
          <a:blip r:embed="rId2" cstate="print"/>
          <a:srcRect l="18506" t="20209" r="33072" b="5624"/>
          <a:stretch>
            <a:fillRect/>
          </a:stretch>
        </p:blipFill>
        <p:spPr bwMode="auto">
          <a:xfrm>
            <a:off x="36513" y="1485900"/>
            <a:ext cx="4722812" cy="452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3"/>
          <p:cNvSpPr txBox="1">
            <a:spLocks noChangeArrowheads="1"/>
          </p:cNvSpPr>
          <p:nvPr/>
        </p:nvSpPr>
        <p:spPr bwMode="auto">
          <a:xfrm>
            <a:off x="285750" y="644525"/>
            <a:ext cx="8858250" cy="614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85750" indent="-285750" eaLnBrk="1" hangingPunct="1">
              <a:lnSpc>
                <a:spcPct val="150000"/>
              </a:lnSpc>
              <a:buFontTx/>
              <a:buChar char="-"/>
            </a:pPr>
            <a:r>
              <a:rPr lang="en-GB" altLang="en-US" dirty="0" smtClean="0">
                <a:latin typeface="Book Antiqua" pitchFamily="18" charset="0"/>
              </a:rPr>
              <a:t>The </a:t>
            </a:r>
            <a:r>
              <a:rPr lang="en-GB" altLang="en-US" dirty="0">
                <a:latin typeface="Book Antiqua" pitchFamily="18" charset="0"/>
              </a:rPr>
              <a:t>gustatory system is composed of </a:t>
            </a:r>
            <a:r>
              <a:rPr lang="en-GB" altLang="en-US" dirty="0" smtClean="0">
                <a:latin typeface="Book Antiqua" pitchFamily="18" charset="0"/>
              </a:rPr>
              <a:t>receptors - </a:t>
            </a:r>
            <a:r>
              <a:rPr lang="en-GB" altLang="en-US" dirty="0">
                <a:latin typeface="Book Antiqua" pitchFamily="18" charset="0"/>
              </a:rPr>
              <a:t>gustatory buds </a:t>
            </a:r>
            <a:r>
              <a:rPr lang="en-GB" altLang="en-US" dirty="0" smtClean="0">
                <a:latin typeface="Book Antiqua" pitchFamily="18" charset="0"/>
              </a:rPr>
              <a:t>and neurons that</a:t>
            </a:r>
            <a:br>
              <a:rPr lang="en-GB" altLang="en-US" dirty="0" smtClean="0">
                <a:latin typeface="Book Antiqua" pitchFamily="18" charset="0"/>
              </a:rPr>
            </a:br>
            <a:r>
              <a:rPr lang="en-GB" altLang="en-US" dirty="0" smtClean="0">
                <a:latin typeface="Book Antiqua" pitchFamily="18" charset="0"/>
              </a:rPr>
              <a:t>receive</a:t>
            </a:r>
            <a:r>
              <a:rPr lang="en-GB" altLang="en-US" dirty="0">
                <a:latin typeface="Book Antiqua" pitchFamily="18" charset="0"/>
              </a:rPr>
              <a:t>, transmit, </a:t>
            </a:r>
            <a:r>
              <a:rPr lang="en-GB" altLang="en-US" dirty="0" err="1">
                <a:latin typeface="Book Antiqua" pitchFamily="18" charset="0"/>
              </a:rPr>
              <a:t>analyze</a:t>
            </a:r>
            <a:r>
              <a:rPr lang="en-GB" altLang="en-US" dirty="0">
                <a:latin typeface="Book Antiqua" pitchFamily="18" charset="0"/>
              </a:rPr>
              <a:t>, and recognize gustatory stimuli</a:t>
            </a:r>
            <a:r>
              <a:rPr lang="en-US" altLang="en-US" dirty="0" smtClean="0">
                <a:latin typeface="Book Antiqua" pitchFamily="18" charset="0"/>
              </a:rPr>
              <a:t>.</a:t>
            </a:r>
            <a:endParaRPr lang="en-US" b="1" dirty="0" smtClean="0">
              <a:latin typeface="Book Antiqua" pitchFamily="18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en-US" b="1" dirty="0" smtClean="0">
                <a:latin typeface="Book Antiqua" pitchFamily="18" charset="0"/>
              </a:rPr>
              <a:t>Neuron</a:t>
            </a:r>
            <a:r>
              <a:rPr lang="en-US" b="1" dirty="0" smtClean="0">
                <a:latin typeface="Book Antiqua" pitchFamily="18" charset="0"/>
              </a:rPr>
              <a:t> </a:t>
            </a:r>
            <a:r>
              <a:rPr lang="en-US" b="1" dirty="0">
                <a:latin typeface="Book Antiqua" pitchFamily="18" charset="0"/>
              </a:rPr>
              <a:t>I:</a:t>
            </a:r>
            <a:r>
              <a:rPr lang="en-US" dirty="0">
                <a:latin typeface="Book Antiqua" pitchFamily="18" charset="0"/>
              </a:rPr>
              <a:t> </a:t>
            </a:r>
            <a:r>
              <a:rPr lang="en-US" dirty="0" smtClean="0">
                <a:latin typeface="Book Antiqua" pitchFamily="18" charset="0"/>
              </a:rPr>
              <a:t>Gustatory neurons of sensitive ganglia of VII</a:t>
            </a:r>
            <a:r>
              <a:rPr lang="en-US" dirty="0">
                <a:latin typeface="Book Antiqua" pitchFamily="18" charset="0"/>
              </a:rPr>
              <a:t>, IX </a:t>
            </a:r>
            <a:r>
              <a:rPr lang="en-US" dirty="0" smtClean="0">
                <a:latin typeface="Book Antiqua" pitchFamily="18" charset="0"/>
              </a:rPr>
              <a:t>and </a:t>
            </a:r>
            <a:r>
              <a:rPr lang="en-US" dirty="0">
                <a:latin typeface="Book Antiqua" pitchFamily="18" charset="0"/>
              </a:rPr>
              <a:t>X </a:t>
            </a:r>
            <a:r>
              <a:rPr lang="en-US" altLang="en-US" dirty="0" smtClean="0">
                <a:latin typeface="Book Antiqua" pitchFamily="18" charset="0"/>
              </a:rPr>
              <a:t>cranial nerves</a:t>
            </a:r>
            <a:r>
              <a:rPr lang="en-US" dirty="0" smtClean="0">
                <a:latin typeface="Book Antiqua" pitchFamily="18" charset="0"/>
              </a:rPr>
              <a:t>.</a:t>
            </a:r>
            <a:endParaRPr lang="en-US" dirty="0">
              <a:latin typeface="Book Antiqua" pitchFamily="18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en-US" dirty="0">
                <a:latin typeface="Book Antiqua" pitchFamily="18" charset="0"/>
              </a:rPr>
              <a:t>     </a:t>
            </a:r>
            <a:r>
              <a:rPr lang="en-US" altLang="en-US" dirty="0">
                <a:latin typeface="Book Antiqua" pitchFamily="18" charset="0"/>
              </a:rPr>
              <a:t>- </a:t>
            </a:r>
            <a:r>
              <a:rPr lang="en-US" altLang="en-US" dirty="0" smtClean="0">
                <a:latin typeface="Book Antiqua" pitchFamily="18" charset="0"/>
              </a:rPr>
              <a:t>Peripheral extensions of neurons of these ganglia are part of </a:t>
            </a:r>
            <a:r>
              <a:rPr lang="en-US" dirty="0" smtClean="0">
                <a:latin typeface="Book Antiqua" pitchFamily="18" charset="0"/>
              </a:rPr>
              <a:t>VII</a:t>
            </a:r>
            <a:r>
              <a:rPr lang="en-US" dirty="0">
                <a:latin typeface="Book Antiqua" pitchFamily="18" charset="0"/>
              </a:rPr>
              <a:t>, IX </a:t>
            </a:r>
            <a:r>
              <a:rPr lang="en-US" dirty="0" smtClean="0">
                <a:latin typeface="Book Antiqua" pitchFamily="18" charset="0"/>
              </a:rPr>
              <a:t>and X </a:t>
            </a:r>
            <a:r>
              <a:rPr lang="en-US" altLang="en-US" dirty="0" smtClean="0">
                <a:latin typeface="Book Antiqua" pitchFamily="18" charset="0"/>
              </a:rPr>
              <a:t>cranial</a:t>
            </a:r>
            <a:br>
              <a:rPr lang="en-US" altLang="en-US" dirty="0" smtClean="0">
                <a:latin typeface="Book Antiqua" pitchFamily="18" charset="0"/>
              </a:rPr>
            </a:br>
            <a:r>
              <a:rPr lang="en-US" altLang="en-US" dirty="0" smtClean="0">
                <a:latin typeface="Book Antiqua" pitchFamily="18" charset="0"/>
              </a:rPr>
              <a:t>      nerve and carries gustatory stimuli from gustatory buds.</a:t>
            </a:r>
          </a:p>
          <a:p>
            <a:pPr eaLnBrk="1" hangingPunct="1">
              <a:lnSpc>
                <a:spcPct val="150000"/>
              </a:lnSpc>
            </a:pPr>
            <a:r>
              <a:rPr lang="en-US" dirty="0" smtClean="0">
                <a:latin typeface="Book Antiqua" pitchFamily="18" charset="0"/>
              </a:rPr>
              <a:t>     </a:t>
            </a:r>
            <a:r>
              <a:rPr lang="en-US" altLang="en-US" dirty="0">
                <a:latin typeface="Book Antiqua" pitchFamily="18" charset="0"/>
              </a:rPr>
              <a:t>	</a:t>
            </a:r>
            <a:r>
              <a:rPr lang="en-US" u="sng" dirty="0">
                <a:latin typeface="Book Antiqua" pitchFamily="18" charset="0"/>
              </a:rPr>
              <a:t>n. </a:t>
            </a:r>
            <a:r>
              <a:rPr lang="en-US" u="sng" dirty="0" err="1">
                <a:latin typeface="Book Antiqua" pitchFamily="18" charset="0"/>
              </a:rPr>
              <a:t>facialis</a:t>
            </a:r>
            <a:r>
              <a:rPr lang="en-US" u="sng" dirty="0">
                <a:latin typeface="Book Antiqua" pitchFamily="18" charset="0"/>
              </a:rPr>
              <a:t> </a:t>
            </a:r>
            <a:r>
              <a:rPr lang="en-US" dirty="0">
                <a:latin typeface="Book Antiqua" pitchFamily="18" charset="0"/>
              </a:rPr>
              <a:t>– </a:t>
            </a:r>
            <a:r>
              <a:rPr lang="en-US" altLang="en-US" dirty="0" err="1" smtClean="0">
                <a:latin typeface="Book Antiqua" pitchFamily="18" charset="0"/>
              </a:rPr>
              <a:t>feom</a:t>
            </a:r>
            <a:r>
              <a:rPr lang="en-US" altLang="en-US" dirty="0" smtClean="0">
                <a:latin typeface="Book Antiqua" pitchFamily="18" charset="0"/>
              </a:rPr>
              <a:t> anterior </a:t>
            </a:r>
            <a:r>
              <a:rPr lang="en-US" altLang="en-US" dirty="0">
                <a:latin typeface="Book Antiqua" pitchFamily="18" charset="0"/>
              </a:rPr>
              <a:t>2/3 </a:t>
            </a:r>
            <a:r>
              <a:rPr lang="en-US" altLang="en-US" dirty="0" smtClean="0">
                <a:latin typeface="Book Antiqua" pitchFamily="18" charset="0"/>
              </a:rPr>
              <a:t>of tongue</a:t>
            </a:r>
            <a:r>
              <a:rPr lang="en-US" dirty="0" smtClean="0">
                <a:latin typeface="Book Antiqua" pitchFamily="18" charset="0"/>
              </a:rPr>
              <a:t> </a:t>
            </a:r>
            <a:endParaRPr lang="en-US" dirty="0">
              <a:latin typeface="Book Antiqua" pitchFamily="18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en-US" dirty="0">
                <a:latin typeface="Book Antiqua" pitchFamily="18" charset="0"/>
              </a:rPr>
              <a:t>     </a:t>
            </a:r>
            <a:r>
              <a:rPr lang="en-US" altLang="en-US" dirty="0">
                <a:latin typeface="Book Antiqua" pitchFamily="18" charset="0"/>
              </a:rPr>
              <a:t>	</a:t>
            </a:r>
            <a:r>
              <a:rPr lang="en-US" u="sng" dirty="0">
                <a:latin typeface="Book Antiqua" pitchFamily="18" charset="0"/>
              </a:rPr>
              <a:t>n. </a:t>
            </a:r>
            <a:r>
              <a:rPr lang="en-US" u="sng" dirty="0" err="1">
                <a:latin typeface="Book Antiqua" pitchFamily="18" charset="0"/>
              </a:rPr>
              <a:t>glossopharyngeus</a:t>
            </a:r>
            <a:r>
              <a:rPr lang="en-US" u="sng" dirty="0">
                <a:latin typeface="Book Antiqua" pitchFamily="18" charset="0"/>
              </a:rPr>
              <a:t> </a:t>
            </a:r>
            <a:r>
              <a:rPr lang="en-US" dirty="0">
                <a:latin typeface="Book Antiqua" pitchFamily="18" charset="0"/>
              </a:rPr>
              <a:t>– </a:t>
            </a:r>
            <a:r>
              <a:rPr lang="en-US" altLang="en-US" dirty="0" smtClean="0">
                <a:latin typeface="Book Antiqua" pitchFamily="18" charset="0"/>
              </a:rPr>
              <a:t>from posterior </a:t>
            </a:r>
            <a:r>
              <a:rPr lang="en-US" altLang="en-US" dirty="0">
                <a:latin typeface="Book Antiqua" pitchFamily="18" charset="0"/>
              </a:rPr>
              <a:t>1/3 </a:t>
            </a:r>
            <a:r>
              <a:rPr lang="en-US" altLang="en-US" dirty="0" smtClean="0">
                <a:latin typeface="Book Antiqua" pitchFamily="18" charset="0"/>
              </a:rPr>
              <a:t>of tongue</a:t>
            </a:r>
            <a:endParaRPr lang="en-US" dirty="0">
              <a:latin typeface="Book Antiqua" pitchFamily="18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en-US" dirty="0">
                <a:latin typeface="Book Antiqua" pitchFamily="18" charset="0"/>
              </a:rPr>
              <a:t>     </a:t>
            </a:r>
            <a:r>
              <a:rPr lang="en-US" altLang="en-US" dirty="0">
                <a:latin typeface="Book Antiqua" pitchFamily="18" charset="0"/>
              </a:rPr>
              <a:t>	</a:t>
            </a:r>
            <a:r>
              <a:rPr lang="en-US" u="sng" dirty="0" err="1">
                <a:latin typeface="Book Antiqua" pitchFamily="18" charset="0"/>
              </a:rPr>
              <a:t>n.vagus</a:t>
            </a:r>
            <a:r>
              <a:rPr lang="en-US" dirty="0">
                <a:latin typeface="Book Antiqua" pitchFamily="18" charset="0"/>
              </a:rPr>
              <a:t> – </a:t>
            </a:r>
            <a:r>
              <a:rPr lang="en-US" dirty="0" smtClean="0">
                <a:latin typeface="Book Antiqua" pitchFamily="18" charset="0"/>
              </a:rPr>
              <a:t>from mucous of pharynx, larynx, and upper </a:t>
            </a:r>
            <a:r>
              <a:rPr lang="en-US" dirty="0" err="1" smtClean="0">
                <a:latin typeface="Book Antiqua" pitchFamily="18" charset="0"/>
              </a:rPr>
              <a:t>psrt</a:t>
            </a:r>
            <a:r>
              <a:rPr lang="en-US" dirty="0" smtClean="0">
                <a:latin typeface="Book Antiqua" pitchFamily="18" charset="0"/>
              </a:rPr>
              <a:t> of </a:t>
            </a:r>
            <a:r>
              <a:rPr lang="en-US" dirty="0" err="1" smtClean="0">
                <a:latin typeface="Book Antiqua" pitchFamily="18" charset="0"/>
              </a:rPr>
              <a:t>esophageus</a:t>
            </a:r>
            <a:endParaRPr lang="en-US" dirty="0">
              <a:latin typeface="Book Antiqua" pitchFamily="18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en-US" dirty="0">
                <a:latin typeface="Book Antiqua" pitchFamily="18" charset="0"/>
              </a:rPr>
              <a:t> </a:t>
            </a:r>
            <a:r>
              <a:rPr lang="en-US" altLang="en-US" dirty="0">
                <a:latin typeface="Book Antiqua" pitchFamily="18" charset="0"/>
              </a:rPr>
              <a:t>   - </a:t>
            </a:r>
            <a:r>
              <a:rPr lang="en-US" altLang="en-US" dirty="0" smtClean="0">
                <a:latin typeface="Book Antiqua" pitchFamily="18" charset="0"/>
              </a:rPr>
              <a:t>central extensions of neuron I of all of these sensitive ganglia end in </a:t>
            </a:r>
            <a:br>
              <a:rPr lang="en-US" altLang="en-US" dirty="0" smtClean="0">
                <a:latin typeface="Book Antiqua" pitchFamily="18" charset="0"/>
              </a:rPr>
            </a:br>
            <a:r>
              <a:rPr lang="en-US" altLang="en-US" dirty="0" smtClean="0">
                <a:latin typeface="Book Antiqua" pitchFamily="18" charset="0"/>
              </a:rPr>
              <a:t>      </a:t>
            </a:r>
            <a:r>
              <a:rPr lang="en-US" altLang="en-US" b="1" i="1" dirty="0" err="1" smtClean="0">
                <a:latin typeface="Book Antiqua" pitchFamily="18" charset="0"/>
              </a:rPr>
              <a:t>nc</a:t>
            </a:r>
            <a:r>
              <a:rPr lang="en-US" altLang="en-US" b="1" i="1" dirty="0">
                <a:latin typeface="Book Antiqua" pitchFamily="18" charset="0"/>
              </a:rPr>
              <a:t>. </a:t>
            </a:r>
            <a:r>
              <a:rPr lang="en-US" altLang="en-US" b="1" i="1" dirty="0" err="1">
                <a:latin typeface="Book Antiqua" pitchFamily="18" charset="0"/>
              </a:rPr>
              <a:t>gustatorius</a:t>
            </a:r>
            <a:r>
              <a:rPr lang="en-US" altLang="en-US" dirty="0">
                <a:latin typeface="Book Antiqua" pitchFamily="18" charset="0"/>
              </a:rPr>
              <a:t>, </a:t>
            </a:r>
            <a:r>
              <a:rPr lang="en-US" altLang="en-US" dirty="0" smtClean="0">
                <a:latin typeface="Book Antiqua" pitchFamily="18" charset="0"/>
              </a:rPr>
              <a:t>located in brainstem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en-US" b="1" dirty="0" smtClean="0">
                <a:latin typeface="Book Antiqua" pitchFamily="18" charset="0"/>
              </a:rPr>
              <a:t>Neuron</a:t>
            </a:r>
            <a:r>
              <a:rPr lang="en-US" b="1" dirty="0" smtClean="0">
                <a:latin typeface="Book Antiqua" pitchFamily="18" charset="0"/>
              </a:rPr>
              <a:t> II:</a:t>
            </a:r>
            <a:r>
              <a:rPr lang="en-US" dirty="0" smtClean="0">
                <a:latin typeface="Book Antiqua" pitchFamily="18" charset="0"/>
              </a:rPr>
              <a:t> </a:t>
            </a:r>
            <a:r>
              <a:rPr lang="en-US" dirty="0" err="1" smtClean="0">
                <a:latin typeface="Book Antiqua" pitchFamily="18" charset="0"/>
              </a:rPr>
              <a:t>nc</a:t>
            </a:r>
            <a:r>
              <a:rPr lang="en-US" dirty="0" smtClean="0">
                <a:latin typeface="Book Antiqua" pitchFamily="18" charset="0"/>
              </a:rPr>
              <a:t>. </a:t>
            </a:r>
            <a:r>
              <a:rPr lang="en-US" altLang="en-US" dirty="0" err="1" smtClean="0">
                <a:latin typeface="Book Antiqua" pitchFamily="18" charset="0"/>
              </a:rPr>
              <a:t>g</a:t>
            </a:r>
            <a:r>
              <a:rPr lang="en-US" dirty="0" err="1" smtClean="0">
                <a:latin typeface="Book Antiqua" pitchFamily="18" charset="0"/>
              </a:rPr>
              <a:t>ustatoriu</a:t>
            </a:r>
            <a:r>
              <a:rPr lang="en-GB" altLang="en-US" dirty="0" smtClean="0">
                <a:latin typeface="Book Antiqua" pitchFamily="18" charset="0"/>
              </a:rPr>
              <a:t>s</a:t>
            </a:r>
            <a:endParaRPr lang="en-US" altLang="en-US" dirty="0" smtClean="0">
              <a:latin typeface="Book Antiqua" pitchFamily="18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en-US" b="1" dirty="0" smtClean="0">
                <a:latin typeface="Book Antiqua" pitchFamily="18" charset="0"/>
              </a:rPr>
              <a:t>Neuron</a:t>
            </a:r>
            <a:r>
              <a:rPr lang="en-US" b="1" dirty="0" smtClean="0">
                <a:latin typeface="Book Antiqua" pitchFamily="18" charset="0"/>
              </a:rPr>
              <a:t> </a:t>
            </a:r>
            <a:r>
              <a:rPr lang="en-US" b="1" dirty="0">
                <a:latin typeface="Book Antiqua" pitchFamily="18" charset="0"/>
              </a:rPr>
              <a:t>III:</a:t>
            </a:r>
            <a:r>
              <a:rPr lang="en-US" dirty="0">
                <a:latin typeface="Book Antiqua" pitchFamily="18" charset="0"/>
              </a:rPr>
              <a:t> </a:t>
            </a:r>
            <a:r>
              <a:rPr lang="en-GB" altLang="en-US" dirty="0">
                <a:latin typeface="Book Antiqua" pitchFamily="18" charset="0"/>
              </a:rPr>
              <a:t> </a:t>
            </a:r>
            <a:r>
              <a:rPr lang="en-US" altLang="en-US" dirty="0" smtClean="0">
                <a:latin typeface="Book Antiqua" pitchFamily="18" charset="0"/>
              </a:rPr>
              <a:t>thalamus</a:t>
            </a:r>
            <a:r>
              <a:rPr lang="en-US" altLang="en-US" dirty="0">
                <a:latin typeface="Book Antiqua" pitchFamily="18" charset="0"/>
              </a:rPr>
              <a:t>; central extensions </a:t>
            </a:r>
            <a:r>
              <a:rPr lang="en-US" altLang="en-US" dirty="0" smtClean="0">
                <a:latin typeface="Book Antiqua" pitchFamily="18" charset="0"/>
              </a:rPr>
              <a:t>of these neurons carry stimuli to the</a:t>
            </a:r>
            <a:br>
              <a:rPr lang="en-US" altLang="en-US" dirty="0" smtClean="0">
                <a:latin typeface="Book Antiqua" pitchFamily="18" charset="0"/>
              </a:rPr>
            </a:br>
            <a:r>
              <a:rPr lang="en-US" altLang="en-US" dirty="0" smtClean="0">
                <a:latin typeface="Book Antiqua" pitchFamily="18" charset="0"/>
              </a:rPr>
              <a:t>                      gustatory part of cerebral cortex</a:t>
            </a:r>
            <a:endParaRPr lang="en-US" altLang="en-US" dirty="0">
              <a:latin typeface="Book Antiqua" pitchFamily="18" charset="0"/>
            </a:endParaRPr>
          </a:p>
        </p:txBody>
      </p:sp>
      <p:sp>
        <p:nvSpPr>
          <p:cNvPr id="56323" name="Title 1"/>
          <p:cNvSpPr>
            <a:spLocks noGrp="1"/>
          </p:cNvSpPr>
          <p:nvPr/>
        </p:nvSpPr>
        <p:spPr bwMode="auto">
          <a:xfrm>
            <a:off x="500063" y="71438"/>
            <a:ext cx="8229600" cy="652462"/>
          </a:xfrm>
          <a:prstGeom prst="rect">
            <a:avLst/>
          </a:prstGeom>
          <a:noFill/>
          <a:ln w="9525">
            <a:noFill/>
            <a:bevel/>
            <a:headEnd/>
            <a:tailEnd/>
          </a:ln>
          <a:effectLst/>
        </p:spPr>
        <p:txBody>
          <a:bodyPr lIns="0" rIns="0" bIns="0" anchor="b"/>
          <a:lstStyle/>
          <a:p>
            <a:pPr algn="ctr" eaLnBrk="1" hangingPunct="1"/>
            <a:r>
              <a:rPr lang="en-US" altLang="en-US" sz="3000" dirty="0" smtClean="0">
                <a:solidFill>
                  <a:schemeClr val="tx2"/>
                </a:solidFill>
                <a:latin typeface="Book Antiqua" pitchFamily="18" charset="0"/>
              </a:rPr>
              <a:t>Gustatory organ (</a:t>
            </a:r>
            <a:r>
              <a:rPr lang="en-GB" altLang="en-US" sz="3000" dirty="0" err="1">
                <a:solidFill>
                  <a:schemeClr val="tx2"/>
                </a:solidFill>
                <a:latin typeface="Book Antiqua" pitchFamily="18" charset="0"/>
              </a:rPr>
              <a:t>organum</a:t>
            </a:r>
            <a:r>
              <a:rPr lang="en-GB" altLang="en-US" sz="3000" dirty="0">
                <a:solidFill>
                  <a:schemeClr val="tx2"/>
                </a:solidFill>
                <a:latin typeface="Book Antiqua" pitchFamily="18" charset="0"/>
              </a:rPr>
              <a:t> </a:t>
            </a:r>
            <a:r>
              <a:rPr lang="en-GB" altLang="en-US" sz="3000" dirty="0" err="1">
                <a:solidFill>
                  <a:schemeClr val="tx2"/>
                </a:solidFill>
                <a:latin typeface="Book Antiqua" pitchFamily="18" charset="0"/>
              </a:rPr>
              <a:t>gustatorium</a:t>
            </a:r>
            <a:r>
              <a:rPr lang="en-GB" altLang="en-US" sz="3000" dirty="0">
                <a:solidFill>
                  <a:schemeClr val="tx2"/>
                </a:solidFill>
                <a:latin typeface="Book Antiqua" pitchFamily="18" charset="0"/>
              </a:rPr>
              <a:t>)</a:t>
            </a:r>
            <a:endParaRPr lang="en-US" altLang="en-US" sz="3000" dirty="0">
              <a:solidFill>
                <a:schemeClr val="tx2"/>
              </a:solidFill>
              <a:latin typeface="Book Antiqua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6" name="Picture 4" descr="_0003 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8175" y="0"/>
            <a:ext cx="52260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 txBox="1">
            <a:spLocks noChangeArrowheads="1"/>
          </p:cNvSpPr>
          <p:nvPr/>
        </p:nvSpPr>
        <p:spPr bwMode="auto">
          <a:xfrm>
            <a:off x="252413" y="188913"/>
            <a:ext cx="8893175" cy="49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eaLnBrk="1" hangingPunct="1"/>
            <a:r>
              <a:rPr lang="en-US" altLang="en-US" sz="2800" dirty="0" smtClean="0">
                <a:solidFill>
                  <a:srgbClr val="14425D"/>
                </a:solidFill>
                <a:latin typeface="Constantia" pitchFamily="18" charset="0"/>
              </a:rPr>
              <a:t>Adrenal or Suprarenal glands (</a:t>
            </a:r>
            <a:r>
              <a:rPr lang="en-GB" altLang="en-US" sz="2800" dirty="0" err="1">
                <a:solidFill>
                  <a:srgbClr val="14425D"/>
                </a:solidFill>
                <a:latin typeface="Constantia" pitchFamily="18" charset="0"/>
              </a:rPr>
              <a:t>Glandula</a:t>
            </a:r>
            <a:r>
              <a:rPr lang="en-US" altLang="en-US" sz="2800" dirty="0">
                <a:solidFill>
                  <a:srgbClr val="14425D"/>
                </a:solidFill>
                <a:latin typeface="Constantia" pitchFamily="18" charset="0"/>
              </a:rPr>
              <a:t>е</a:t>
            </a:r>
            <a:r>
              <a:rPr lang="en-GB" altLang="en-US" sz="2800" dirty="0">
                <a:solidFill>
                  <a:srgbClr val="14425D"/>
                </a:solidFill>
                <a:latin typeface="Constantia" pitchFamily="18" charset="0"/>
              </a:rPr>
              <a:t> </a:t>
            </a:r>
            <a:r>
              <a:rPr lang="en-GB" altLang="en-US" sz="2800" dirty="0" err="1">
                <a:solidFill>
                  <a:srgbClr val="14425D"/>
                </a:solidFill>
                <a:latin typeface="Constantia" pitchFamily="18" charset="0"/>
              </a:rPr>
              <a:t>suprarenales</a:t>
            </a:r>
            <a:r>
              <a:rPr lang="en-US" altLang="en-US" sz="2800" dirty="0">
                <a:solidFill>
                  <a:srgbClr val="14425D"/>
                </a:solidFill>
                <a:latin typeface="Constantia" pitchFamily="18" charset="0"/>
              </a:rPr>
              <a:t>)</a:t>
            </a:r>
          </a:p>
        </p:txBody>
      </p:sp>
      <p:sp>
        <p:nvSpPr>
          <p:cNvPr id="11267" name="TextBox 1"/>
          <p:cNvSpPr txBox="1">
            <a:spLocks noChangeArrowheads="1"/>
          </p:cNvSpPr>
          <p:nvPr/>
        </p:nvSpPr>
        <p:spPr bwMode="auto">
          <a:xfrm>
            <a:off x="0" y="855663"/>
            <a:ext cx="5653088" cy="5853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/>
            <a:r>
              <a:rPr lang="en-GB" altLang="en-US" b="1" dirty="0" smtClean="0">
                <a:latin typeface="Constantia" pitchFamily="18" charset="0"/>
              </a:rPr>
              <a:t>Structure</a:t>
            </a:r>
            <a:r>
              <a:rPr lang="sr-Latn-CS" altLang="en-US" b="1" dirty="0" smtClean="0">
                <a:latin typeface="Constantia" pitchFamily="18" charset="0"/>
              </a:rPr>
              <a:t>:</a:t>
            </a:r>
            <a:endParaRPr lang="sr-Latn-CS" altLang="en-US" b="1" dirty="0">
              <a:latin typeface="Constantia" pitchFamily="18" charset="0"/>
            </a:endParaRPr>
          </a:p>
          <a:p>
            <a:pPr eaLnBrk="1" hangingPunct="1"/>
            <a:endParaRPr lang="vi-VN" altLang="en-US" b="1" dirty="0"/>
          </a:p>
          <a:p>
            <a:pPr eaLnBrk="1" hangingPunct="1"/>
            <a:r>
              <a:rPr lang="sr-Latn-CS" altLang="en-US" b="1" dirty="0">
                <a:latin typeface="Constantia" pitchFamily="18" charset="0"/>
              </a:rPr>
              <a:t>• </a:t>
            </a:r>
            <a:r>
              <a:rPr lang="en-US" altLang="en-US" b="1" dirty="0" smtClean="0">
                <a:latin typeface="Constantia" pitchFamily="18" charset="0"/>
              </a:rPr>
              <a:t>CAPSULE</a:t>
            </a:r>
            <a:endParaRPr lang="en-US" altLang="en-US" b="1" dirty="0">
              <a:latin typeface="Constantia" pitchFamily="18" charset="0"/>
            </a:endParaRPr>
          </a:p>
          <a:p>
            <a:pPr eaLnBrk="1" hangingPunct="1">
              <a:buFont typeface="Arial" charset="0"/>
              <a:buChar char="-"/>
            </a:pPr>
            <a:r>
              <a:rPr lang="sr-Latn-CS" altLang="en-US" dirty="0">
                <a:latin typeface="Constantia" pitchFamily="18" charset="0"/>
              </a:rPr>
              <a:t> Capsula</a:t>
            </a:r>
          </a:p>
          <a:p>
            <a:pPr eaLnBrk="1" hangingPunct="1">
              <a:buFont typeface="Arial" charset="0"/>
              <a:buChar char="-"/>
            </a:pPr>
            <a:endParaRPr lang="sr-Latn-CS" altLang="en-US" dirty="0">
              <a:latin typeface="Constantia" pitchFamily="18" charset="0"/>
            </a:endParaRPr>
          </a:p>
          <a:p>
            <a:pPr eaLnBrk="1" hangingPunct="1"/>
            <a:r>
              <a:rPr lang="sr-Latn-CS" altLang="en-US" b="1" dirty="0">
                <a:latin typeface="Constantia" pitchFamily="18" charset="0"/>
              </a:rPr>
              <a:t>• </a:t>
            </a:r>
            <a:r>
              <a:rPr lang="en-GB" altLang="en-US" b="1" dirty="0" smtClean="0">
                <a:latin typeface="Constantia" pitchFamily="18" charset="0"/>
              </a:rPr>
              <a:t>PARENCHYMA</a:t>
            </a:r>
            <a:endParaRPr lang="sr-Latn-CS" altLang="en-US" b="1" dirty="0">
              <a:latin typeface="Constantia" pitchFamily="18" charset="0"/>
            </a:endParaRPr>
          </a:p>
          <a:p>
            <a:pPr eaLnBrk="1" hangingPunct="1">
              <a:buFont typeface="Arial" charset="0"/>
              <a:buChar char="-"/>
            </a:pPr>
            <a:r>
              <a:rPr lang="sr-Latn-CS" altLang="en-US" b="1" dirty="0">
                <a:latin typeface="Constantia" pitchFamily="18" charset="0"/>
              </a:rPr>
              <a:t> </a:t>
            </a:r>
            <a:r>
              <a:rPr lang="en-US" altLang="en-US" b="1" dirty="0" smtClean="0">
                <a:latin typeface="Constantia" pitchFamily="18" charset="0"/>
              </a:rPr>
              <a:t>Shell </a:t>
            </a:r>
            <a:r>
              <a:rPr lang="en-US" altLang="en-US" b="1" dirty="0">
                <a:latin typeface="Constantia" pitchFamily="18" charset="0"/>
              </a:rPr>
              <a:t>(</a:t>
            </a:r>
            <a:r>
              <a:rPr lang="en-GB" altLang="en-US" b="1" dirty="0">
                <a:latin typeface="Constantia" pitchFamily="18" charset="0"/>
              </a:rPr>
              <a:t>cortex) </a:t>
            </a:r>
            <a:r>
              <a:rPr lang="en-GB" altLang="en-US" b="1" dirty="0" smtClean="0">
                <a:latin typeface="Constantia" pitchFamily="18" charset="0"/>
              </a:rPr>
              <a:t>– </a:t>
            </a:r>
            <a:r>
              <a:rPr lang="en-US" altLang="en-US" b="1" dirty="0" smtClean="0">
                <a:latin typeface="Constantia" pitchFamily="18" charset="0"/>
              </a:rPr>
              <a:t>peripheral part</a:t>
            </a:r>
            <a:endParaRPr lang="en-US" altLang="en-US" b="1" dirty="0">
              <a:latin typeface="Constantia" pitchFamily="18" charset="0"/>
            </a:endParaRPr>
          </a:p>
          <a:p>
            <a:pPr eaLnBrk="1" hangingPunct="1"/>
            <a:r>
              <a:rPr lang="en-US" altLang="en-US" b="1" dirty="0">
                <a:latin typeface="Constantia" pitchFamily="18" charset="0"/>
              </a:rPr>
              <a:t>       1) </a:t>
            </a:r>
            <a:r>
              <a:rPr lang="en-US" altLang="en-US" b="1" dirty="0" smtClean="0">
                <a:latin typeface="Constantia" pitchFamily="18" charset="0"/>
              </a:rPr>
              <a:t>external zone (</a:t>
            </a:r>
            <a:r>
              <a:rPr lang="en-GB" altLang="en-US" b="1" dirty="0" err="1">
                <a:latin typeface="Constantia" pitchFamily="18" charset="0"/>
              </a:rPr>
              <a:t>zona</a:t>
            </a:r>
            <a:r>
              <a:rPr lang="en-GB" altLang="en-US" b="1" dirty="0">
                <a:latin typeface="Constantia" pitchFamily="18" charset="0"/>
              </a:rPr>
              <a:t> </a:t>
            </a:r>
            <a:r>
              <a:rPr lang="en-GB" altLang="en-US" b="1" dirty="0" err="1">
                <a:latin typeface="Constantia" pitchFamily="18" charset="0"/>
              </a:rPr>
              <a:t>glomerulosa</a:t>
            </a:r>
            <a:r>
              <a:rPr lang="en-GB" altLang="en-US" b="1" dirty="0">
                <a:latin typeface="Constantia" pitchFamily="18" charset="0"/>
              </a:rPr>
              <a:t>)</a:t>
            </a:r>
          </a:p>
          <a:p>
            <a:pPr eaLnBrk="1" hangingPunct="1"/>
            <a:r>
              <a:rPr lang="en-GB" altLang="en-US" b="1" dirty="0">
                <a:latin typeface="Constantia" pitchFamily="18" charset="0"/>
              </a:rPr>
              <a:t>           </a:t>
            </a:r>
            <a:r>
              <a:rPr lang="en-GB" altLang="en-US" dirty="0">
                <a:latin typeface="Constantia" pitchFamily="18" charset="0"/>
              </a:rPr>
              <a:t>- </a:t>
            </a:r>
            <a:r>
              <a:rPr lang="en-US" altLang="en-US" dirty="0">
                <a:latin typeface="Constantia" pitchFamily="18" charset="0"/>
              </a:rPr>
              <a:t>cells secrete mineralocorticoids </a:t>
            </a:r>
            <a:endParaRPr lang="en-US" altLang="en-US" dirty="0" smtClean="0">
              <a:latin typeface="Constantia" pitchFamily="18" charset="0"/>
            </a:endParaRPr>
          </a:p>
          <a:p>
            <a:pPr eaLnBrk="1" hangingPunct="1"/>
            <a:r>
              <a:rPr lang="en-US" altLang="en-US" dirty="0">
                <a:latin typeface="Constantia" pitchFamily="18" charset="0"/>
              </a:rPr>
              <a:t> </a:t>
            </a:r>
            <a:r>
              <a:rPr lang="en-US" altLang="en-US" dirty="0" smtClean="0">
                <a:latin typeface="Constantia" pitchFamily="18" charset="0"/>
              </a:rPr>
              <a:t>           (</a:t>
            </a:r>
            <a:r>
              <a:rPr lang="en-US" altLang="en-US" dirty="0">
                <a:latin typeface="Constantia" pitchFamily="18" charset="0"/>
              </a:rPr>
              <a:t>aldosterone)</a:t>
            </a:r>
            <a:r>
              <a:rPr lang="en-GB" altLang="en-US" b="1" dirty="0" smtClean="0">
                <a:latin typeface="Constantia" pitchFamily="18" charset="0"/>
              </a:rPr>
              <a:t>       </a:t>
            </a:r>
          </a:p>
          <a:p>
            <a:pPr eaLnBrk="1" hangingPunct="1"/>
            <a:r>
              <a:rPr lang="en-GB" altLang="en-US" b="1" dirty="0">
                <a:latin typeface="Constantia" pitchFamily="18" charset="0"/>
              </a:rPr>
              <a:t> </a:t>
            </a:r>
            <a:r>
              <a:rPr lang="en-GB" altLang="en-US" b="1" dirty="0" smtClean="0">
                <a:latin typeface="Constantia" pitchFamily="18" charset="0"/>
              </a:rPr>
              <a:t>     </a:t>
            </a:r>
            <a:r>
              <a:rPr lang="en-GB" altLang="en-US" b="1" dirty="0" smtClean="0">
                <a:latin typeface="Constantia" pitchFamily="18" charset="0"/>
              </a:rPr>
              <a:t>2</a:t>
            </a:r>
            <a:r>
              <a:rPr lang="en-GB" altLang="en-US" b="1" dirty="0">
                <a:latin typeface="Constantia" pitchFamily="18" charset="0"/>
              </a:rPr>
              <a:t>) </a:t>
            </a:r>
            <a:r>
              <a:rPr lang="en-US" altLang="en-US" b="1" dirty="0" smtClean="0">
                <a:latin typeface="Constantia" pitchFamily="18" charset="0"/>
              </a:rPr>
              <a:t>middle zone</a:t>
            </a:r>
            <a:r>
              <a:rPr lang="en-GB" altLang="en-US" b="1" dirty="0" smtClean="0">
                <a:latin typeface="Constantia" pitchFamily="18" charset="0"/>
              </a:rPr>
              <a:t> </a:t>
            </a:r>
            <a:r>
              <a:rPr lang="en-GB" altLang="en-US" b="1" dirty="0">
                <a:latin typeface="Constantia" pitchFamily="18" charset="0"/>
              </a:rPr>
              <a:t>(</a:t>
            </a:r>
            <a:r>
              <a:rPr lang="en-GB" altLang="en-US" b="1" dirty="0" err="1">
                <a:latin typeface="Constantia" pitchFamily="18" charset="0"/>
              </a:rPr>
              <a:t>zona</a:t>
            </a:r>
            <a:r>
              <a:rPr lang="en-GB" altLang="en-US" b="1" dirty="0">
                <a:latin typeface="Constantia" pitchFamily="18" charset="0"/>
              </a:rPr>
              <a:t> </a:t>
            </a:r>
            <a:r>
              <a:rPr lang="en-GB" altLang="en-US" b="1" dirty="0" err="1">
                <a:latin typeface="Constantia" pitchFamily="18" charset="0"/>
              </a:rPr>
              <a:t>fasciculata</a:t>
            </a:r>
            <a:r>
              <a:rPr lang="en-GB" altLang="en-US" b="1" dirty="0">
                <a:latin typeface="Constantia" pitchFamily="18" charset="0"/>
              </a:rPr>
              <a:t>)</a:t>
            </a:r>
          </a:p>
          <a:p>
            <a:pPr eaLnBrk="1" hangingPunct="1"/>
            <a:r>
              <a:rPr lang="en-GB" altLang="en-US" b="1" dirty="0">
                <a:latin typeface="Constantia" pitchFamily="18" charset="0"/>
              </a:rPr>
              <a:t>           </a:t>
            </a:r>
            <a:r>
              <a:rPr lang="en-GB" altLang="en-US" dirty="0">
                <a:latin typeface="Constantia" pitchFamily="18" charset="0"/>
              </a:rPr>
              <a:t>- </a:t>
            </a:r>
            <a:r>
              <a:rPr lang="en-US" altLang="en-US" dirty="0">
                <a:latin typeface="Constantia" pitchFamily="18" charset="0"/>
              </a:rPr>
              <a:t>cells secrete glucocorticoids (</a:t>
            </a:r>
            <a:r>
              <a:rPr lang="en-US" altLang="en-US" dirty="0" smtClean="0">
                <a:latin typeface="Constantia" pitchFamily="18" charset="0"/>
              </a:rPr>
              <a:t>cortisol,</a:t>
            </a:r>
            <a:br>
              <a:rPr lang="en-US" altLang="en-US" dirty="0" smtClean="0">
                <a:latin typeface="Constantia" pitchFamily="18" charset="0"/>
              </a:rPr>
            </a:br>
            <a:r>
              <a:rPr lang="en-US" altLang="en-US" dirty="0" smtClean="0">
                <a:latin typeface="Constantia" pitchFamily="18" charset="0"/>
              </a:rPr>
              <a:t>              </a:t>
            </a:r>
            <a:r>
              <a:rPr lang="en-US" altLang="en-US" dirty="0" err="1" smtClean="0">
                <a:latin typeface="Constantia" pitchFamily="18" charset="0"/>
              </a:rPr>
              <a:t>corticosterone</a:t>
            </a:r>
            <a:r>
              <a:rPr lang="en-US" altLang="en-US" dirty="0" smtClean="0">
                <a:latin typeface="Constantia" pitchFamily="18" charset="0"/>
              </a:rPr>
              <a:t> </a:t>
            </a:r>
            <a:r>
              <a:rPr lang="en-US" altLang="en-US" dirty="0">
                <a:latin typeface="Constantia" pitchFamily="18" charset="0"/>
              </a:rPr>
              <a:t>and cortisone</a:t>
            </a:r>
            <a:r>
              <a:rPr lang="en-US" altLang="en-US" dirty="0" smtClean="0">
                <a:latin typeface="Constantia" pitchFamily="18" charset="0"/>
              </a:rPr>
              <a:t>)</a:t>
            </a:r>
          </a:p>
          <a:p>
            <a:pPr eaLnBrk="1" hangingPunct="1"/>
            <a:r>
              <a:rPr lang="en-US" altLang="en-US" b="1" dirty="0" smtClean="0">
                <a:latin typeface="Constantia" pitchFamily="18" charset="0"/>
              </a:rPr>
              <a:t>       </a:t>
            </a:r>
            <a:r>
              <a:rPr lang="en-US" altLang="en-US" b="1" dirty="0">
                <a:latin typeface="Constantia" pitchFamily="18" charset="0"/>
              </a:rPr>
              <a:t>3) </a:t>
            </a:r>
            <a:r>
              <a:rPr lang="en-US" altLang="en-US" b="1" dirty="0" smtClean="0">
                <a:latin typeface="Constantia" pitchFamily="18" charset="0"/>
              </a:rPr>
              <a:t>inner zone </a:t>
            </a:r>
            <a:r>
              <a:rPr lang="en-US" altLang="en-US" b="1" dirty="0">
                <a:latin typeface="Constantia" pitchFamily="18" charset="0"/>
              </a:rPr>
              <a:t>(</a:t>
            </a:r>
            <a:r>
              <a:rPr lang="en-GB" altLang="en-US" b="1" dirty="0" err="1">
                <a:latin typeface="Constantia" pitchFamily="18" charset="0"/>
              </a:rPr>
              <a:t>zona</a:t>
            </a:r>
            <a:r>
              <a:rPr lang="en-GB" altLang="en-US" b="1" dirty="0">
                <a:latin typeface="Constantia" pitchFamily="18" charset="0"/>
              </a:rPr>
              <a:t> </a:t>
            </a:r>
            <a:r>
              <a:rPr lang="en-GB" altLang="en-US" b="1" dirty="0" err="1">
                <a:latin typeface="Constantia" pitchFamily="18" charset="0"/>
              </a:rPr>
              <a:t>reticularis</a:t>
            </a:r>
            <a:r>
              <a:rPr lang="en-GB" altLang="en-US" b="1" dirty="0">
                <a:latin typeface="Constantia" pitchFamily="18" charset="0"/>
              </a:rPr>
              <a:t>)</a:t>
            </a:r>
          </a:p>
          <a:p>
            <a:pPr eaLnBrk="1" hangingPunct="1"/>
            <a:r>
              <a:rPr lang="en-US" altLang="en-US" b="1" dirty="0">
                <a:latin typeface="Constantia" pitchFamily="18" charset="0"/>
              </a:rPr>
              <a:t>          </a:t>
            </a:r>
            <a:r>
              <a:rPr lang="en-GB" altLang="en-US" b="1" dirty="0">
                <a:latin typeface="Constantia" pitchFamily="18" charset="0"/>
              </a:rPr>
              <a:t> </a:t>
            </a:r>
            <a:r>
              <a:rPr lang="en-GB" altLang="en-US" dirty="0">
                <a:latin typeface="Constantia" pitchFamily="18" charset="0"/>
              </a:rPr>
              <a:t>- </a:t>
            </a:r>
            <a:r>
              <a:rPr lang="en-US" altLang="en-US" dirty="0">
                <a:latin typeface="Constantia" pitchFamily="18" charset="0"/>
              </a:rPr>
              <a:t>cells secrete androgens, to a lesser </a:t>
            </a:r>
            <a:r>
              <a:rPr lang="en-US" altLang="en-US" dirty="0" smtClean="0">
                <a:latin typeface="Constantia" pitchFamily="18" charset="0"/>
              </a:rPr>
              <a:t>extent</a:t>
            </a:r>
            <a:br>
              <a:rPr lang="en-US" altLang="en-US" dirty="0" smtClean="0">
                <a:latin typeface="Constantia" pitchFamily="18" charset="0"/>
              </a:rPr>
            </a:br>
            <a:r>
              <a:rPr lang="en-US" altLang="en-US" dirty="0" smtClean="0">
                <a:latin typeface="Constantia" pitchFamily="18" charset="0"/>
              </a:rPr>
              <a:t>             estrogens </a:t>
            </a:r>
            <a:r>
              <a:rPr lang="en-US" altLang="en-US" dirty="0">
                <a:latin typeface="Constantia" pitchFamily="18" charset="0"/>
              </a:rPr>
              <a:t>and progesterone</a:t>
            </a:r>
            <a:endParaRPr lang="en-US" altLang="en-US" dirty="0">
              <a:latin typeface="Constantia" pitchFamily="18" charset="0"/>
            </a:endParaRPr>
          </a:p>
          <a:p>
            <a:pPr eaLnBrk="1" hangingPunct="1"/>
            <a:endParaRPr lang="en-US" altLang="en-US" dirty="0">
              <a:latin typeface="Constantia" pitchFamily="18" charset="0"/>
            </a:endParaRPr>
          </a:p>
          <a:p>
            <a:pPr eaLnBrk="1" hangingPunct="1">
              <a:buFont typeface="Arial" charset="0"/>
              <a:buChar char="-"/>
            </a:pPr>
            <a:r>
              <a:rPr lang="en-GB" altLang="en-US" b="1" dirty="0">
                <a:latin typeface="Constantia" pitchFamily="18" charset="0"/>
              </a:rPr>
              <a:t> </a:t>
            </a:r>
            <a:r>
              <a:rPr lang="en-US" altLang="en-US" b="1" dirty="0" smtClean="0">
                <a:latin typeface="Constantia" pitchFamily="18" charset="0"/>
              </a:rPr>
              <a:t>Core </a:t>
            </a:r>
            <a:r>
              <a:rPr lang="en-GB" altLang="en-US" b="1" dirty="0">
                <a:latin typeface="Constantia" pitchFamily="18" charset="0"/>
              </a:rPr>
              <a:t>(medulla)</a:t>
            </a:r>
            <a:r>
              <a:rPr lang="en-US" altLang="en-US" b="1" dirty="0">
                <a:latin typeface="Constantia" pitchFamily="18" charset="0"/>
              </a:rPr>
              <a:t> </a:t>
            </a:r>
            <a:r>
              <a:rPr lang="en-US" altLang="en-US" b="1" dirty="0" smtClean="0">
                <a:latin typeface="Constantia" pitchFamily="18" charset="0"/>
              </a:rPr>
              <a:t>– central part</a:t>
            </a:r>
            <a:endParaRPr lang="en-US" altLang="en-US" b="1" dirty="0">
              <a:latin typeface="Constantia" pitchFamily="18" charset="0"/>
            </a:endParaRPr>
          </a:p>
          <a:p>
            <a:pPr eaLnBrk="1" hangingPunct="1"/>
            <a:r>
              <a:rPr lang="en-US" altLang="en-US" dirty="0">
                <a:latin typeface="Constantia" pitchFamily="18" charset="0"/>
              </a:rPr>
              <a:t>          - </a:t>
            </a:r>
            <a:r>
              <a:rPr lang="en-GB" altLang="en-US" dirty="0">
                <a:latin typeface="Constantia" pitchFamily="18" charset="0"/>
              </a:rPr>
              <a:t>cells secrete </a:t>
            </a:r>
            <a:r>
              <a:rPr lang="en-GB" altLang="en-US" dirty="0" err="1">
                <a:latin typeface="Constantia" pitchFamily="18" charset="0"/>
              </a:rPr>
              <a:t>catecholamines</a:t>
            </a:r>
            <a:r>
              <a:rPr lang="en-GB" altLang="en-US" dirty="0">
                <a:latin typeface="Constantia" pitchFamily="18" charset="0"/>
              </a:rPr>
              <a:t> </a:t>
            </a:r>
            <a:r>
              <a:rPr lang="en-GB" altLang="en-US" dirty="0" smtClean="0">
                <a:latin typeface="Constantia" pitchFamily="18" charset="0"/>
              </a:rPr>
              <a:t>adrenaline,</a:t>
            </a:r>
            <a:br>
              <a:rPr lang="en-GB" altLang="en-US" dirty="0" smtClean="0">
                <a:latin typeface="Constantia" pitchFamily="18" charset="0"/>
              </a:rPr>
            </a:br>
            <a:r>
              <a:rPr lang="en-GB" altLang="en-US" dirty="0" smtClean="0">
                <a:latin typeface="Constantia" pitchFamily="18" charset="0"/>
              </a:rPr>
              <a:t>             noradrenaline </a:t>
            </a:r>
            <a:r>
              <a:rPr lang="en-GB" altLang="en-US" dirty="0">
                <a:latin typeface="Constantia" pitchFamily="18" charset="0"/>
              </a:rPr>
              <a:t>and dopamine           </a:t>
            </a:r>
            <a:endParaRPr lang="en-GB" altLang="en-US" dirty="0" smtClean="0">
              <a:latin typeface="Constantia" pitchFamily="18" charset="0"/>
            </a:endParaRPr>
          </a:p>
          <a:p>
            <a:pPr eaLnBrk="1" hangingPunct="1"/>
            <a:r>
              <a:rPr lang="en-GB" altLang="en-US" dirty="0">
                <a:latin typeface="Constantia" pitchFamily="18" charset="0"/>
              </a:rPr>
              <a:t> </a:t>
            </a:r>
            <a:r>
              <a:rPr lang="en-GB" altLang="en-US" dirty="0" smtClean="0">
                <a:latin typeface="Constantia" pitchFamily="18" charset="0"/>
              </a:rPr>
              <a:t>        - </a:t>
            </a:r>
            <a:r>
              <a:rPr lang="en-GB" altLang="en-US" dirty="0">
                <a:latin typeface="Constantia" pitchFamily="18" charset="0"/>
              </a:rPr>
              <a:t>It is related to the sympathetic nervous system</a:t>
            </a:r>
            <a:endParaRPr lang="sr-Latn-CS" altLang="en-US" dirty="0">
              <a:latin typeface="Constantia" pitchFamily="18" charset="0"/>
            </a:endParaRPr>
          </a:p>
        </p:txBody>
      </p:sp>
      <p:pic>
        <p:nvPicPr>
          <p:cNvPr id="11268" name="Picture 5" descr="Retroperit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D0F0DB"/>
              </a:clrFrom>
              <a:clrTo>
                <a:srgbClr val="D0F0DB">
                  <a:alpha val="0"/>
                </a:srgbClr>
              </a:clrTo>
            </a:clrChange>
          </a:blip>
          <a:srcRect l="1379" t="1689" r="3389" b="2754"/>
          <a:stretch>
            <a:fillRect/>
          </a:stretch>
        </p:blipFill>
        <p:spPr bwMode="auto">
          <a:xfrm>
            <a:off x="4860925" y="1052513"/>
            <a:ext cx="4019550" cy="4881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49122653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 txBox="1">
            <a:spLocks noChangeArrowheads="1"/>
          </p:cNvSpPr>
          <p:nvPr/>
        </p:nvSpPr>
        <p:spPr bwMode="auto">
          <a:xfrm>
            <a:off x="2197100" y="188913"/>
            <a:ext cx="3814763" cy="49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eaLnBrk="1" hangingPunct="1"/>
            <a:r>
              <a:rPr lang="en-US" altLang="en-US" sz="2800" dirty="0" smtClean="0">
                <a:solidFill>
                  <a:srgbClr val="14425D"/>
                </a:solidFill>
                <a:latin typeface="Constantia" pitchFamily="18" charset="0"/>
              </a:rPr>
              <a:t>Endocrine system</a:t>
            </a:r>
            <a:endParaRPr lang="en-US" altLang="en-US" sz="2800" dirty="0">
              <a:solidFill>
                <a:srgbClr val="14425D"/>
              </a:solidFill>
              <a:latin typeface="Constantia" pitchFamily="18" charset="0"/>
            </a:endParaRPr>
          </a:p>
        </p:txBody>
      </p:sp>
      <p:sp>
        <p:nvSpPr>
          <p:cNvPr id="12291" name="TextBox 1"/>
          <p:cNvSpPr txBox="1">
            <a:spLocks noChangeArrowheads="1"/>
          </p:cNvSpPr>
          <p:nvPr/>
        </p:nvSpPr>
        <p:spPr bwMode="auto">
          <a:xfrm>
            <a:off x="36513" y="1341438"/>
            <a:ext cx="9072562" cy="5355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/>
            <a:r>
              <a:rPr lang="en-GB" altLang="en-US" b="1" dirty="0">
                <a:latin typeface="Constantia" pitchFamily="18" charset="0"/>
              </a:rPr>
              <a:t>In addition to the described endocrine </a:t>
            </a:r>
            <a:r>
              <a:rPr lang="en-GB" altLang="en-US" b="1" dirty="0" smtClean="0">
                <a:latin typeface="Constantia" pitchFamily="18" charset="0"/>
              </a:rPr>
              <a:t>glands (described in previous lectures)</a:t>
            </a:r>
            <a:r>
              <a:rPr lang="en-US" altLang="en-US" b="1" dirty="0" smtClean="0">
                <a:latin typeface="Constantia" pitchFamily="18" charset="0"/>
              </a:rPr>
              <a:t>:</a:t>
            </a:r>
            <a:endParaRPr lang="en-US" altLang="en-US" b="1" dirty="0">
              <a:latin typeface="Constantia" pitchFamily="18" charset="0"/>
            </a:endParaRPr>
          </a:p>
          <a:p>
            <a:pPr eaLnBrk="1" hangingPunct="1"/>
            <a:endParaRPr lang="en-US" altLang="en-US" b="1" dirty="0">
              <a:latin typeface="Constantia" pitchFamily="18" charset="0"/>
            </a:endParaRPr>
          </a:p>
          <a:p>
            <a:pPr eaLnBrk="1" hangingPunct="1"/>
            <a:endParaRPr lang="en-US" altLang="en-US" b="1" dirty="0">
              <a:latin typeface="Constantia" pitchFamily="18" charset="0"/>
            </a:endParaRPr>
          </a:p>
          <a:p>
            <a:pPr eaLnBrk="1" hangingPunct="1"/>
            <a:r>
              <a:rPr lang="en-US" altLang="en-US" b="1" dirty="0" smtClean="0">
                <a:latin typeface="Constantia" pitchFamily="18" charset="0"/>
              </a:rPr>
              <a:t>- </a:t>
            </a:r>
            <a:r>
              <a:rPr lang="en-US" altLang="en-US" b="1" dirty="0" err="1" smtClean="0">
                <a:latin typeface="Constantia" pitchFamily="18" charset="0"/>
              </a:rPr>
              <a:t>h</a:t>
            </a:r>
            <a:r>
              <a:rPr lang="en-US" altLang="en-US" b="1" dirty="0" err="1" smtClean="0">
                <a:latin typeface="Constantia" pitchFamily="18" charset="0"/>
              </a:rPr>
              <a:t>ypophysis</a:t>
            </a:r>
            <a:endParaRPr lang="en-US" altLang="en-US" b="1" dirty="0" smtClean="0">
              <a:latin typeface="Constantia" pitchFamily="18" charset="0"/>
            </a:endParaRPr>
          </a:p>
          <a:p>
            <a:pPr marL="285750" indent="-285750" eaLnBrk="1" hangingPunct="1">
              <a:buFontTx/>
              <a:buChar char="-"/>
            </a:pPr>
            <a:endParaRPr lang="en-US" altLang="en-US" b="1" dirty="0" smtClean="0">
              <a:latin typeface="Constantia" pitchFamily="18" charset="0"/>
            </a:endParaRPr>
          </a:p>
          <a:p>
            <a:pPr eaLnBrk="1" hangingPunct="1"/>
            <a:r>
              <a:rPr lang="en-US" altLang="en-US" b="1" dirty="0" smtClean="0">
                <a:latin typeface="Constantia" pitchFamily="18" charset="0"/>
              </a:rPr>
              <a:t>- epiphysis</a:t>
            </a:r>
          </a:p>
          <a:p>
            <a:pPr eaLnBrk="1" hangingPunct="1"/>
            <a:r>
              <a:rPr lang="en-US" altLang="en-US" b="1" dirty="0" smtClean="0">
                <a:latin typeface="Constantia" pitchFamily="18" charset="0"/>
              </a:rPr>
              <a:t> </a:t>
            </a:r>
          </a:p>
          <a:p>
            <a:pPr eaLnBrk="1" hangingPunct="1"/>
            <a:r>
              <a:rPr lang="en-US" altLang="en-US" b="1" dirty="0" smtClean="0">
                <a:latin typeface="Constantia" pitchFamily="18" charset="0"/>
              </a:rPr>
              <a:t>- endocrine part of pancreas (Langerhans </a:t>
            </a:r>
            <a:r>
              <a:rPr lang="en-US" altLang="en-US" b="1" dirty="0" err="1" smtClean="0">
                <a:latin typeface="Constantia" pitchFamily="18" charset="0"/>
              </a:rPr>
              <a:t>inslets</a:t>
            </a:r>
            <a:r>
              <a:rPr lang="en-US" altLang="en-US" b="1" dirty="0" smtClean="0">
                <a:latin typeface="Constantia" pitchFamily="18" charset="0"/>
              </a:rPr>
              <a:t>)</a:t>
            </a:r>
            <a:endParaRPr lang="en-US" altLang="en-US" b="1" dirty="0">
              <a:latin typeface="Constantia" pitchFamily="18" charset="0"/>
            </a:endParaRPr>
          </a:p>
          <a:p>
            <a:pPr eaLnBrk="1" hangingPunct="1"/>
            <a:endParaRPr lang="en-US" altLang="en-US" b="1" dirty="0">
              <a:latin typeface="Constantia" pitchFamily="18" charset="0"/>
            </a:endParaRPr>
          </a:p>
          <a:p>
            <a:pPr eaLnBrk="1" hangingPunct="1"/>
            <a:r>
              <a:rPr lang="en-US" altLang="en-US" b="1" dirty="0">
                <a:latin typeface="Constantia" pitchFamily="18" charset="0"/>
              </a:rPr>
              <a:t> - </a:t>
            </a:r>
            <a:r>
              <a:rPr lang="en-GB" altLang="en-US" b="1" dirty="0" smtClean="0">
                <a:latin typeface="Constantia" pitchFamily="18" charset="0"/>
              </a:rPr>
              <a:t>testis</a:t>
            </a:r>
            <a:endParaRPr lang="en-US" altLang="en-US" b="1" dirty="0">
              <a:latin typeface="Constantia" pitchFamily="18" charset="0"/>
            </a:endParaRPr>
          </a:p>
          <a:p>
            <a:pPr eaLnBrk="1" hangingPunct="1"/>
            <a:endParaRPr lang="en-US" altLang="en-US" b="1" dirty="0">
              <a:latin typeface="Constantia" pitchFamily="18" charset="0"/>
            </a:endParaRPr>
          </a:p>
          <a:p>
            <a:pPr eaLnBrk="1" hangingPunct="1"/>
            <a:r>
              <a:rPr lang="en-US" altLang="en-US" b="1" dirty="0">
                <a:latin typeface="Constantia" pitchFamily="18" charset="0"/>
              </a:rPr>
              <a:t>- </a:t>
            </a:r>
            <a:r>
              <a:rPr lang="en-GB" altLang="en-US" b="1" dirty="0" err="1" smtClean="0">
                <a:latin typeface="Constantia" pitchFamily="18" charset="0"/>
              </a:rPr>
              <a:t>ovarium</a:t>
            </a:r>
            <a:endParaRPr lang="en-US" altLang="en-US" b="1" dirty="0">
              <a:latin typeface="Constantia" pitchFamily="18" charset="0"/>
            </a:endParaRPr>
          </a:p>
          <a:p>
            <a:pPr eaLnBrk="1" hangingPunct="1"/>
            <a:endParaRPr lang="en-US" altLang="en-US" b="1" dirty="0">
              <a:latin typeface="Constantia" pitchFamily="18" charset="0"/>
            </a:endParaRPr>
          </a:p>
          <a:p>
            <a:pPr marL="285750" indent="-285750" eaLnBrk="1" hangingPunct="1">
              <a:buFontTx/>
              <a:buChar char="-"/>
            </a:pPr>
            <a:r>
              <a:rPr lang="en-GB" altLang="en-US" b="1" dirty="0" err="1" smtClean="0">
                <a:latin typeface="Constantia" pitchFamily="18" charset="0"/>
              </a:rPr>
              <a:t>Difuse</a:t>
            </a:r>
            <a:r>
              <a:rPr lang="en-GB" altLang="en-US" b="1" dirty="0" smtClean="0">
                <a:latin typeface="Constantia" pitchFamily="18" charset="0"/>
              </a:rPr>
              <a:t> neuroendocrine system </a:t>
            </a:r>
            <a:endParaRPr lang="en-US" altLang="en-US" b="1" dirty="0">
              <a:latin typeface="Constantia" pitchFamily="18" charset="0"/>
            </a:endParaRPr>
          </a:p>
          <a:p>
            <a:pPr eaLnBrk="1" hangingPunct="1"/>
            <a:r>
              <a:rPr lang="en-US" altLang="en-US" dirty="0">
                <a:latin typeface="Constantia" pitchFamily="18" charset="0"/>
              </a:rPr>
              <a:t>   - </a:t>
            </a:r>
            <a:r>
              <a:rPr lang="en-GB" altLang="en-US" dirty="0">
                <a:latin typeface="Constantia" pitchFamily="18" charset="0"/>
              </a:rPr>
              <a:t>40 different cell types (in the walls of the bronchioles, ventricles and atria </a:t>
            </a:r>
            <a:r>
              <a:rPr lang="en-GB" altLang="en-US" dirty="0" smtClean="0">
                <a:latin typeface="Constantia" pitchFamily="18" charset="0"/>
              </a:rPr>
              <a:t>of heart,</a:t>
            </a:r>
          </a:p>
          <a:p>
            <a:pPr eaLnBrk="1" hangingPunct="1"/>
            <a:r>
              <a:rPr lang="en-GB" altLang="en-US" dirty="0">
                <a:latin typeface="Constantia" pitchFamily="18" charset="0"/>
              </a:rPr>
              <a:t> </a:t>
            </a:r>
            <a:r>
              <a:rPr lang="en-GB" altLang="en-US" dirty="0" smtClean="0">
                <a:latin typeface="Constantia" pitchFamily="18" charset="0"/>
              </a:rPr>
              <a:t>     stomach</a:t>
            </a:r>
            <a:r>
              <a:rPr lang="en-GB" altLang="en-US" dirty="0">
                <a:latin typeface="Constantia" pitchFamily="18" charset="0"/>
              </a:rPr>
              <a:t>, small intestine, kidney, skin and </a:t>
            </a:r>
            <a:r>
              <a:rPr lang="en-GB" altLang="en-US" dirty="0" smtClean="0">
                <a:latin typeface="Constantia" pitchFamily="18" charset="0"/>
              </a:rPr>
              <a:t>placenta</a:t>
            </a:r>
            <a:r>
              <a:rPr lang="en-US" altLang="en-US" dirty="0">
                <a:latin typeface="Constantia" pitchFamily="18" charset="0"/>
              </a:rPr>
              <a:t>)</a:t>
            </a:r>
            <a:endParaRPr lang="en-US" altLang="en-US" dirty="0">
              <a:latin typeface="Constantia" pitchFamily="18" charset="0"/>
            </a:endParaRPr>
          </a:p>
          <a:p>
            <a:pPr eaLnBrk="1" hangingPunct="1"/>
            <a:endParaRPr lang="en-US" altLang="en-US" dirty="0">
              <a:latin typeface="Constantia" pitchFamily="18" charset="0"/>
            </a:endParaRPr>
          </a:p>
          <a:p>
            <a:pPr eaLnBrk="1" hangingPunct="1"/>
            <a:endParaRPr lang="en-US" altLang="en-US" dirty="0">
              <a:latin typeface="Constantia" pitchFamily="18" charset="0"/>
            </a:endParaRPr>
          </a:p>
          <a:p>
            <a:pPr eaLnBrk="1" hangingPunct="1"/>
            <a:endParaRPr lang="en-US" altLang="en-US" dirty="0">
              <a:latin typeface="Constant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230134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Box 1"/>
          <p:cNvSpPr txBox="1">
            <a:spLocks noChangeArrowheads="1"/>
          </p:cNvSpPr>
          <p:nvPr/>
        </p:nvSpPr>
        <p:spPr bwMode="auto">
          <a:xfrm>
            <a:off x="1830388" y="263525"/>
            <a:ext cx="639309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en-US" altLang="en-US" sz="32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Sense of sight </a:t>
            </a:r>
            <a:r>
              <a:rPr lang="en-GB" altLang="en-US" sz="32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(</a:t>
            </a:r>
            <a:r>
              <a:rPr lang="en-GB" altLang="en-US" sz="3200" b="1" dirty="0" err="1" smtClean="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Organum</a:t>
            </a:r>
            <a:r>
              <a:rPr lang="en-GB" altLang="en-US" sz="32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 </a:t>
            </a:r>
            <a:r>
              <a:rPr lang="en-GB" altLang="en-US" sz="3200" b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visus</a:t>
            </a:r>
            <a:r>
              <a:rPr lang="en-GB" altLang="en-US" sz="32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)</a:t>
            </a:r>
          </a:p>
        </p:txBody>
      </p:sp>
      <p:sp>
        <p:nvSpPr>
          <p:cNvPr id="13315" name="TextBox 2"/>
          <p:cNvSpPr txBox="1">
            <a:spLocks noChangeArrowheads="1"/>
          </p:cNvSpPr>
          <p:nvPr/>
        </p:nvSpPr>
        <p:spPr bwMode="auto">
          <a:xfrm>
            <a:off x="223706" y="1700808"/>
            <a:ext cx="4312399" cy="42780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endParaRPr lang="en-US" altLang="en-US" sz="2000" b="1" dirty="0">
              <a:latin typeface="Comic Sans MS" pitchFamily="66" charset="0"/>
            </a:endParaRPr>
          </a:p>
          <a:p>
            <a:pPr eaLnBrk="1" hangingPunct="1"/>
            <a:r>
              <a:rPr lang="en-US" altLang="en-US" sz="2000" dirty="0">
                <a:latin typeface="Comic Sans MS" pitchFamily="66" charset="0"/>
              </a:rPr>
              <a:t/>
            </a:r>
            <a:br>
              <a:rPr lang="en-US" altLang="en-US" sz="2000" dirty="0">
                <a:latin typeface="Comic Sans MS" pitchFamily="66" charset="0"/>
              </a:rPr>
            </a:br>
            <a:r>
              <a:rPr lang="en-US" sz="2400" b="1" i="1" dirty="0">
                <a:latin typeface="Comic Sans MS" pitchFamily="66" charset="0"/>
              </a:rPr>
              <a:t>I</a:t>
            </a:r>
            <a:r>
              <a:rPr lang="en-US" altLang="en-US" sz="2400" b="1" i="1" dirty="0">
                <a:latin typeface="Comic Sans MS" pitchFamily="66" charset="0"/>
              </a:rPr>
              <a:t> </a:t>
            </a:r>
            <a:r>
              <a:rPr lang="en-US" altLang="en-US" sz="2400" b="1" dirty="0" smtClean="0">
                <a:latin typeface="Comic Sans MS" pitchFamily="66" charset="0"/>
              </a:rPr>
              <a:t>Eye </a:t>
            </a:r>
            <a:r>
              <a:rPr lang="en-GB" altLang="en-US" sz="2400" b="1" dirty="0">
                <a:latin typeface="Comic Sans MS" pitchFamily="66" charset="0"/>
              </a:rPr>
              <a:t>(Oculus)</a:t>
            </a:r>
            <a:r>
              <a:rPr lang="en-US" altLang="en-US" sz="2400" b="1" i="1" dirty="0">
                <a:latin typeface="Comic Sans MS" pitchFamily="66" charset="0"/>
              </a:rPr>
              <a:t>:</a:t>
            </a:r>
            <a:r>
              <a:rPr lang="en-US" altLang="en-US" sz="2000" i="1" dirty="0">
                <a:latin typeface="Comic Sans MS" pitchFamily="66" charset="0"/>
              </a:rPr>
              <a:t/>
            </a:r>
            <a:br>
              <a:rPr lang="en-US" altLang="en-US" sz="2000" i="1" dirty="0">
                <a:latin typeface="Comic Sans MS" pitchFamily="66" charset="0"/>
              </a:rPr>
            </a:br>
            <a:r>
              <a:rPr lang="en-US" altLang="en-US" sz="2000" dirty="0">
                <a:latin typeface="Comic Sans MS" pitchFamily="66" charset="0"/>
              </a:rPr>
              <a:t/>
            </a:r>
            <a:br>
              <a:rPr lang="en-US" altLang="en-US" sz="2000" dirty="0">
                <a:latin typeface="Comic Sans MS" pitchFamily="66" charset="0"/>
              </a:rPr>
            </a:br>
            <a:r>
              <a:rPr lang="en-US" altLang="en-US" sz="2000" dirty="0">
                <a:latin typeface="Comic Sans MS" pitchFamily="66" charset="0"/>
              </a:rPr>
              <a:t>1) </a:t>
            </a:r>
            <a:r>
              <a:rPr lang="en-US" altLang="en-US" sz="2000" dirty="0" err="1" smtClean="0">
                <a:latin typeface="Comic Sans MS" pitchFamily="66" charset="0"/>
              </a:rPr>
              <a:t>eyeb</a:t>
            </a:r>
            <a:r>
              <a:rPr lang="sr-Cyrl-RS" altLang="en-US" sz="2000" dirty="0" smtClean="0">
                <a:latin typeface="Comic Sans MS" pitchFamily="66" charset="0"/>
              </a:rPr>
              <a:t>а</a:t>
            </a:r>
            <a:r>
              <a:rPr lang="en-GB" altLang="en-US" sz="2000" dirty="0" err="1" smtClean="0">
                <a:latin typeface="Comic Sans MS" pitchFamily="66" charset="0"/>
              </a:rPr>
              <a:t>ll</a:t>
            </a:r>
            <a:r>
              <a:rPr lang="en-US" altLang="en-US" sz="2000" dirty="0" smtClean="0">
                <a:latin typeface="Comic Sans MS" pitchFamily="66" charset="0"/>
              </a:rPr>
              <a:t> (</a:t>
            </a:r>
            <a:r>
              <a:rPr lang="en-GB" altLang="en-US" sz="2000" dirty="0" err="1">
                <a:latin typeface="Comic Sans MS" pitchFamily="66" charset="0"/>
              </a:rPr>
              <a:t>bulbus</a:t>
            </a:r>
            <a:r>
              <a:rPr lang="en-GB" altLang="en-US" sz="2000" dirty="0">
                <a:latin typeface="Comic Sans MS" pitchFamily="66" charset="0"/>
              </a:rPr>
              <a:t> oculi)</a:t>
            </a:r>
            <a:br>
              <a:rPr lang="en-GB" altLang="en-US" sz="2000" dirty="0">
                <a:latin typeface="Comic Sans MS" pitchFamily="66" charset="0"/>
              </a:rPr>
            </a:br>
            <a:r>
              <a:rPr lang="en-US" altLang="en-US" sz="2000" dirty="0">
                <a:latin typeface="Comic Sans MS" pitchFamily="66" charset="0"/>
              </a:rPr>
              <a:t>2) </a:t>
            </a:r>
            <a:r>
              <a:rPr lang="en-US" altLang="en-US" sz="2000" dirty="0" smtClean="0">
                <a:latin typeface="Comic Sans MS" pitchFamily="66" charset="0"/>
              </a:rPr>
              <a:t>optic nerve (</a:t>
            </a:r>
            <a:r>
              <a:rPr lang="en-GB" altLang="en-US" sz="2000" dirty="0">
                <a:latin typeface="Comic Sans MS" pitchFamily="66" charset="0"/>
              </a:rPr>
              <a:t>n. </a:t>
            </a:r>
            <a:r>
              <a:rPr lang="en-GB" altLang="en-US" sz="2000" dirty="0" err="1">
                <a:latin typeface="Comic Sans MS" pitchFamily="66" charset="0"/>
              </a:rPr>
              <a:t>opticus</a:t>
            </a:r>
            <a:r>
              <a:rPr lang="en-US" altLang="en-US" sz="2000" dirty="0">
                <a:latin typeface="Comic Sans MS" pitchFamily="66" charset="0"/>
              </a:rPr>
              <a:t>)</a:t>
            </a:r>
          </a:p>
          <a:p>
            <a:pPr eaLnBrk="1" hangingPunct="1"/>
            <a:r>
              <a:rPr lang="en-US" altLang="en-US" sz="2000" dirty="0">
                <a:latin typeface="Comic Sans MS" pitchFamily="66" charset="0"/>
              </a:rPr>
              <a:t/>
            </a:r>
            <a:br>
              <a:rPr lang="en-US" altLang="en-US" sz="2000" dirty="0">
                <a:latin typeface="Comic Sans MS" pitchFamily="66" charset="0"/>
              </a:rPr>
            </a:br>
            <a:r>
              <a:rPr lang="en-US" altLang="en-US" sz="2000" dirty="0">
                <a:latin typeface="Comic Sans MS" pitchFamily="66" charset="0"/>
              </a:rPr>
              <a:t/>
            </a:r>
            <a:br>
              <a:rPr lang="en-US" altLang="en-US" sz="2000" dirty="0">
                <a:latin typeface="Comic Sans MS" pitchFamily="66" charset="0"/>
              </a:rPr>
            </a:br>
            <a:r>
              <a:rPr lang="en-US" altLang="en-US" sz="2400" b="1" i="1" dirty="0">
                <a:latin typeface="Comic Sans MS" pitchFamily="66" charset="0"/>
              </a:rPr>
              <a:t>II </a:t>
            </a:r>
            <a:r>
              <a:rPr lang="en-US" altLang="en-US" sz="2400" b="1" i="1" dirty="0" smtClean="0">
                <a:latin typeface="Comic Sans MS" pitchFamily="66" charset="0"/>
              </a:rPr>
              <a:t>Accessory organs of the</a:t>
            </a:r>
            <a:br>
              <a:rPr lang="en-US" altLang="en-US" sz="2400" b="1" i="1" dirty="0" smtClean="0">
                <a:latin typeface="Comic Sans MS" pitchFamily="66" charset="0"/>
              </a:rPr>
            </a:br>
            <a:r>
              <a:rPr lang="en-US" altLang="en-US" sz="2400" b="1" i="1" dirty="0" smtClean="0">
                <a:latin typeface="Comic Sans MS" pitchFamily="66" charset="0"/>
              </a:rPr>
              <a:t>    eye</a:t>
            </a:r>
            <a:endParaRPr lang="en-US" altLang="en-US" sz="2400" b="1" i="1" dirty="0">
              <a:latin typeface="Comic Sans MS" pitchFamily="66" charset="0"/>
            </a:endParaRPr>
          </a:p>
          <a:p>
            <a:pPr eaLnBrk="1" hangingPunct="1"/>
            <a:r>
              <a:rPr lang="en-US" altLang="en-US" sz="2000" dirty="0">
                <a:latin typeface="Comic Sans MS" pitchFamily="66" charset="0"/>
              </a:rPr>
              <a:t>      (</a:t>
            </a:r>
            <a:r>
              <a:rPr lang="en-GB" altLang="en-US" sz="2000" dirty="0" err="1">
                <a:latin typeface="Comic Sans MS" pitchFamily="66" charset="0"/>
              </a:rPr>
              <a:t>organa</a:t>
            </a:r>
            <a:r>
              <a:rPr lang="en-GB" altLang="en-US" sz="2000" dirty="0">
                <a:latin typeface="Comic Sans MS" pitchFamily="66" charset="0"/>
              </a:rPr>
              <a:t> oculi </a:t>
            </a:r>
            <a:r>
              <a:rPr lang="en-GB" altLang="en-US" sz="2000" dirty="0" err="1">
                <a:latin typeface="Comic Sans MS" pitchFamily="66" charset="0"/>
              </a:rPr>
              <a:t>accessorii</a:t>
            </a:r>
            <a:r>
              <a:rPr lang="en-GB" altLang="en-US" sz="2000" dirty="0">
                <a:latin typeface="Comic Sans MS" pitchFamily="66" charset="0"/>
              </a:rPr>
              <a:t>)</a:t>
            </a:r>
            <a:r>
              <a:rPr lang="en-US" altLang="en-US" sz="2000" dirty="0">
                <a:latin typeface="Comic Sans MS" pitchFamily="66" charset="0"/>
              </a:rPr>
              <a:t/>
            </a:r>
            <a:br>
              <a:rPr lang="en-US" altLang="en-US" sz="2000" dirty="0">
                <a:latin typeface="Comic Sans MS" pitchFamily="66" charset="0"/>
              </a:rPr>
            </a:br>
            <a:endParaRPr lang="en-US" altLang="en-US" sz="2000" dirty="0">
              <a:latin typeface="Comic Sans MS" pitchFamily="66" charset="0"/>
            </a:endParaRPr>
          </a:p>
          <a:p>
            <a:pPr eaLnBrk="1" hangingPunct="1"/>
            <a:endParaRPr lang="en-US" altLang="en-US" sz="2000" dirty="0">
              <a:latin typeface="Comic Sans MS" pitchFamily="66" charset="0"/>
            </a:endParaRPr>
          </a:p>
        </p:txBody>
      </p:sp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2" cstate="print"/>
          <a:srcRect l="8267" r="41928" b="37746"/>
          <a:stretch>
            <a:fillRect/>
          </a:stretch>
        </p:blipFill>
        <p:spPr bwMode="auto">
          <a:xfrm>
            <a:off x="4572000" y="1484313"/>
            <a:ext cx="4468813" cy="4189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Box 1"/>
          <p:cNvSpPr txBox="1">
            <a:spLocks noChangeArrowheads="1"/>
          </p:cNvSpPr>
          <p:nvPr/>
        </p:nvSpPr>
        <p:spPr bwMode="auto">
          <a:xfrm>
            <a:off x="4929188" y="785813"/>
            <a:ext cx="159370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en-GB" altLang="en-US" sz="32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Eyeball</a:t>
            </a:r>
            <a:endParaRPr lang="en-US" altLang="en-US" sz="3200" b="1" dirty="0">
              <a:effectLst>
                <a:outerShdw blurRad="38100" dist="38100" dir="2700000" algn="tl">
                  <a:srgbClr val="C0C0C0"/>
                </a:outerShdw>
              </a:effectLst>
              <a:latin typeface="Comic Sans MS" pitchFamily="66" charset="0"/>
            </a:endParaRPr>
          </a:p>
        </p:txBody>
      </p:sp>
      <p:sp>
        <p:nvSpPr>
          <p:cNvPr id="14339" name="TextBox 2"/>
          <p:cNvSpPr txBox="1">
            <a:spLocks noChangeArrowheads="1"/>
          </p:cNvSpPr>
          <p:nvPr/>
        </p:nvSpPr>
        <p:spPr bwMode="auto">
          <a:xfrm>
            <a:off x="214313" y="642938"/>
            <a:ext cx="5900974" cy="57554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GB" altLang="en-US" sz="2000" b="1" dirty="0" smtClean="0">
                <a:latin typeface="Comic Sans MS" pitchFamily="66" charset="0"/>
              </a:rPr>
              <a:t>Structure</a:t>
            </a:r>
            <a:r>
              <a:rPr lang="en-US" altLang="en-US" sz="2000" b="1" dirty="0" smtClean="0">
                <a:latin typeface="Comic Sans MS" pitchFamily="66" charset="0"/>
              </a:rPr>
              <a:t>:</a:t>
            </a:r>
          </a:p>
          <a:p>
            <a:pPr eaLnBrk="1" hangingPunct="1"/>
            <a:r>
              <a:rPr lang="en-US" altLang="en-US" sz="2000" dirty="0" smtClean="0">
                <a:latin typeface="Comic Sans MS" pitchFamily="66" charset="0"/>
              </a:rPr>
              <a:t/>
            </a:r>
            <a:br>
              <a:rPr lang="en-US" altLang="en-US" sz="2000" dirty="0" smtClean="0">
                <a:latin typeface="Comic Sans MS" pitchFamily="66" charset="0"/>
              </a:rPr>
            </a:br>
            <a:r>
              <a:rPr lang="en-US" sz="2400" b="1" i="1" dirty="0" smtClean="0">
                <a:latin typeface="Comic Sans MS" pitchFamily="66" charset="0"/>
              </a:rPr>
              <a:t>I</a:t>
            </a:r>
            <a:r>
              <a:rPr lang="en-US" altLang="en-US" sz="2000" b="1" i="1" dirty="0" smtClean="0">
                <a:latin typeface="Comic Sans MS" pitchFamily="66" charset="0"/>
              </a:rPr>
              <a:t> </a:t>
            </a:r>
            <a:r>
              <a:rPr lang="en-GB" altLang="en-US" sz="2000" b="1" i="1" dirty="0" smtClean="0">
                <a:latin typeface="Comic Sans MS" pitchFamily="66" charset="0"/>
              </a:rPr>
              <a:t>Layers of the eyeball</a:t>
            </a:r>
            <a:r>
              <a:rPr lang="en-US" altLang="en-US" sz="2000" b="1" i="1" dirty="0" smtClean="0">
                <a:latin typeface="Comic Sans MS" pitchFamily="66" charset="0"/>
              </a:rPr>
              <a:t>:</a:t>
            </a:r>
            <a:r>
              <a:rPr lang="en-US" altLang="en-US" sz="2000" i="1" dirty="0" smtClean="0">
                <a:latin typeface="Comic Sans MS" pitchFamily="66" charset="0"/>
              </a:rPr>
              <a:t/>
            </a:r>
            <a:br>
              <a:rPr lang="en-US" altLang="en-US" sz="2000" i="1" dirty="0" smtClean="0">
                <a:latin typeface="Comic Sans MS" pitchFamily="66" charset="0"/>
              </a:rPr>
            </a:br>
            <a:r>
              <a:rPr lang="en-US" altLang="en-US" sz="2000" dirty="0" smtClean="0">
                <a:latin typeface="Comic Sans MS" pitchFamily="66" charset="0"/>
              </a:rPr>
              <a:t/>
            </a:r>
            <a:br>
              <a:rPr lang="en-US" altLang="en-US" sz="2000" dirty="0" smtClean="0">
                <a:latin typeface="Comic Sans MS" pitchFamily="66" charset="0"/>
              </a:rPr>
            </a:br>
            <a:r>
              <a:rPr lang="en-US" altLang="en-US" sz="2000" dirty="0" smtClean="0">
                <a:latin typeface="Comic Sans MS" pitchFamily="66" charset="0"/>
              </a:rPr>
              <a:t>1) </a:t>
            </a:r>
            <a:r>
              <a:rPr lang="en-GB" altLang="en-US" sz="2000" dirty="0" smtClean="0">
                <a:latin typeface="Comic Sans MS" pitchFamily="66" charset="0"/>
              </a:rPr>
              <a:t>outer or fibrous</a:t>
            </a:r>
            <a:r>
              <a:rPr lang="en-US" altLang="en-US" sz="2000" dirty="0" smtClean="0">
                <a:latin typeface="Comic Sans MS" pitchFamily="66" charset="0"/>
              </a:rPr>
              <a:t> </a:t>
            </a:r>
            <a:r>
              <a:rPr lang="en-GB" altLang="en-US" sz="2000" dirty="0" smtClean="0">
                <a:latin typeface="Comic Sans MS" pitchFamily="66" charset="0"/>
              </a:rPr>
              <a:t>layer</a:t>
            </a:r>
            <a:r>
              <a:rPr lang="en-US" altLang="en-US" sz="2000" dirty="0" smtClean="0">
                <a:latin typeface="Comic Sans MS" pitchFamily="66" charset="0"/>
              </a:rPr>
              <a:t/>
            </a:r>
            <a:br>
              <a:rPr lang="en-US" altLang="en-US" sz="2000" dirty="0" smtClean="0">
                <a:latin typeface="Comic Sans MS" pitchFamily="66" charset="0"/>
              </a:rPr>
            </a:br>
            <a:r>
              <a:rPr lang="en-US" altLang="en-US" sz="2000" dirty="0" smtClean="0">
                <a:latin typeface="Comic Sans MS" pitchFamily="66" charset="0"/>
              </a:rPr>
              <a:t>    (tunica </a:t>
            </a:r>
            <a:r>
              <a:rPr lang="en-US" altLang="en-US" sz="2000" dirty="0" err="1" smtClean="0">
                <a:latin typeface="Comic Sans MS" pitchFamily="66" charset="0"/>
              </a:rPr>
              <a:t>fibrosa</a:t>
            </a:r>
            <a:r>
              <a:rPr lang="en-US" altLang="en-US" sz="2000" dirty="0" smtClean="0">
                <a:latin typeface="Comic Sans MS" pitchFamily="66" charset="0"/>
              </a:rPr>
              <a:t> </a:t>
            </a:r>
            <a:r>
              <a:rPr lang="en-US" altLang="en-US" sz="2000" dirty="0" err="1" smtClean="0">
                <a:latin typeface="Comic Sans MS" pitchFamily="66" charset="0"/>
              </a:rPr>
              <a:t>bulbi</a:t>
            </a:r>
            <a:r>
              <a:rPr lang="en-US" altLang="en-US" sz="2000" dirty="0" smtClean="0">
                <a:latin typeface="Comic Sans MS" pitchFamily="66" charset="0"/>
              </a:rPr>
              <a:t>)</a:t>
            </a:r>
            <a:br>
              <a:rPr lang="en-US" altLang="en-US" sz="2000" dirty="0" smtClean="0">
                <a:latin typeface="Comic Sans MS" pitchFamily="66" charset="0"/>
              </a:rPr>
            </a:br>
            <a:r>
              <a:rPr lang="en-US" altLang="en-US" sz="2000" dirty="0" smtClean="0">
                <a:latin typeface="Comic Sans MS" pitchFamily="66" charset="0"/>
              </a:rPr>
              <a:t>2) </a:t>
            </a:r>
            <a:r>
              <a:rPr lang="en-GB" altLang="en-US" sz="2000" dirty="0" smtClean="0">
                <a:latin typeface="Comic Sans MS" pitchFamily="66" charset="0"/>
              </a:rPr>
              <a:t>middle or vascular layer </a:t>
            </a:r>
          </a:p>
          <a:p>
            <a:pPr eaLnBrk="1" hangingPunct="1"/>
            <a:r>
              <a:rPr lang="en-GB" altLang="en-US" sz="2000" dirty="0" smtClean="0">
                <a:latin typeface="Comic Sans MS" pitchFamily="66" charset="0"/>
              </a:rPr>
              <a:t>    </a:t>
            </a:r>
            <a:r>
              <a:rPr lang="en-US" altLang="en-US" sz="2000" dirty="0" smtClean="0">
                <a:latin typeface="Comic Sans MS" pitchFamily="66" charset="0"/>
              </a:rPr>
              <a:t>(</a:t>
            </a:r>
            <a:r>
              <a:rPr lang="en-US" altLang="en-US" sz="2000" dirty="0">
                <a:latin typeface="Comic Sans MS" pitchFamily="66" charset="0"/>
              </a:rPr>
              <a:t>tunica </a:t>
            </a:r>
            <a:r>
              <a:rPr lang="en-US" altLang="en-US" sz="2000" dirty="0" err="1">
                <a:latin typeface="Comic Sans MS" pitchFamily="66" charset="0"/>
              </a:rPr>
              <a:t>vasculosa</a:t>
            </a:r>
            <a:r>
              <a:rPr lang="en-US" altLang="en-US" sz="2000" dirty="0">
                <a:latin typeface="Comic Sans MS" pitchFamily="66" charset="0"/>
              </a:rPr>
              <a:t> </a:t>
            </a:r>
            <a:r>
              <a:rPr lang="en-US" altLang="en-US" sz="2000" dirty="0" err="1">
                <a:latin typeface="Comic Sans MS" pitchFamily="66" charset="0"/>
              </a:rPr>
              <a:t>bulbi</a:t>
            </a:r>
            <a:r>
              <a:rPr lang="en-US" altLang="en-US" sz="2000" dirty="0">
                <a:latin typeface="Comic Sans MS" pitchFamily="66" charset="0"/>
              </a:rPr>
              <a:t>)</a:t>
            </a:r>
            <a:br>
              <a:rPr lang="en-US" altLang="en-US" sz="2000" dirty="0">
                <a:latin typeface="Comic Sans MS" pitchFamily="66" charset="0"/>
              </a:rPr>
            </a:br>
            <a:r>
              <a:rPr lang="en-US" altLang="en-US" sz="2000" dirty="0">
                <a:latin typeface="Comic Sans MS" pitchFamily="66" charset="0"/>
              </a:rPr>
              <a:t>3) </a:t>
            </a:r>
            <a:r>
              <a:rPr lang="en-GB" altLang="en-US" sz="2000" dirty="0" smtClean="0">
                <a:latin typeface="Comic Sans MS" pitchFamily="66" charset="0"/>
              </a:rPr>
              <a:t>inner layer</a:t>
            </a:r>
            <a:r>
              <a:rPr lang="en-US" altLang="en-US" sz="2000" dirty="0">
                <a:latin typeface="Comic Sans MS" pitchFamily="66" charset="0"/>
              </a:rPr>
              <a:t/>
            </a:r>
            <a:br>
              <a:rPr lang="en-US" altLang="en-US" sz="2000" dirty="0">
                <a:latin typeface="Comic Sans MS" pitchFamily="66" charset="0"/>
              </a:rPr>
            </a:br>
            <a:r>
              <a:rPr lang="en-US" altLang="en-US" sz="2000" dirty="0">
                <a:latin typeface="Comic Sans MS" pitchFamily="66" charset="0"/>
              </a:rPr>
              <a:t>    (tunica </a:t>
            </a:r>
            <a:r>
              <a:rPr lang="en-US" altLang="en-US" sz="2000" dirty="0" err="1">
                <a:latin typeface="Comic Sans MS" pitchFamily="66" charset="0"/>
              </a:rPr>
              <a:t>interna</a:t>
            </a:r>
            <a:r>
              <a:rPr lang="en-US" altLang="en-US" sz="2000" dirty="0">
                <a:latin typeface="Comic Sans MS" pitchFamily="66" charset="0"/>
              </a:rPr>
              <a:t> </a:t>
            </a:r>
            <a:r>
              <a:rPr lang="en-US" altLang="en-US" sz="2000" dirty="0" err="1">
                <a:latin typeface="Comic Sans MS" pitchFamily="66" charset="0"/>
              </a:rPr>
              <a:t>bulbi</a:t>
            </a:r>
            <a:r>
              <a:rPr lang="en-US" altLang="en-US" sz="2000" dirty="0">
                <a:latin typeface="Comic Sans MS" pitchFamily="66" charset="0"/>
              </a:rPr>
              <a:t>)</a:t>
            </a:r>
            <a:br>
              <a:rPr lang="en-US" altLang="en-US" sz="2000" dirty="0">
                <a:latin typeface="Comic Sans MS" pitchFamily="66" charset="0"/>
              </a:rPr>
            </a:br>
            <a:r>
              <a:rPr lang="en-US" altLang="en-US" sz="2000" dirty="0">
                <a:latin typeface="Comic Sans MS" pitchFamily="66" charset="0"/>
              </a:rPr>
              <a:t/>
            </a:r>
            <a:br>
              <a:rPr lang="en-US" altLang="en-US" sz="2000" dirty="0">
                <a:latin typeface="Comic Sans MS" pitchFamily="66" charset="0"/>
              </a:rPr>
            </a:br>
            <a:r>
              <a:rPr lang="en-US" altLang="en-US" sz="2400" b="1" i="1" dirty="0">
                <a:latin typeface="Comic Sans MS" pitchFamily="66" charset="0"/>
              </a:rPr>
              <a:t>II </a:t>
            </a:r>
            <a:r>
              <a:rPr lang="en-GB" altLang="en-US" sz="2000" b="1" i="1" dirty="0" smtClean="0">
                <a:latin typeface="Comic Sans MS" pitchFamily="66" charset="0"/>
              </a:rPr>
              <a:t>Contents of the eyeball</a:t>
            </a:r>
            <a:r>
              <a:rPr lang="en-US" altLang="en-US" sz="2000" b="1" i="1" dirty="0" smtClean="0">
                <a:latin typeface="Comic Sans MS" pitchFamily="66" charset="0"/>
              </a:rPr>
              <a:t>:</a:t>
            </a:r>
            <a:r>
              <a:rPr lang="en-US" altLang="en-US" sz="2000" dirty="0">
                <a:latin typeface="Comic Sans MS" pitchFamily="66" charset="0"/>
              </a:rPr>
              <a:t/>
            </a:r>
            <a:br>
              <a:rPr lang="en-US" altLang="en-US" sz="2000" dirty="0">
                <a:latin typeface="Comic Sans MS" pitchFamily="66" charset="0"/>
              </a:rPr>
            </a:br>
            <a:endParaRPr lang="en-US" altLang="en-US" sz="2000" dirty="0">
              <a:latin typeface="Comic Sans MS" pitchFamily="66" charset="0"/>
            </a:endParaRPr>
          </a:p>
          <a:p>
            <a:pPr eaLnBrk="1" hangingPunct="1"/>
            <a:r>
              <a:rPr lang="en-US" altLang="en-US" sz="2000" dirty="0">
                <a:latin typeface="Comic Sans MS" pitchFamily="66" charset="0"/>
              </a:rPr>
              <a:t>- </a:t>
            </a:r>
            <a:r>
              <a:rPr lang="en-GB" altLang="en-US" sz="2000" dirty="0" smtClean="0">
                <a:latin typeface="Comic Sans MS" pitchFamily="66" charset="0"/>
              </a:rPr>
              <a:t>Aqueous </a:t>
            </a:r>
            <a:r>
              <a:rPr lang="en-GB" altLang="en-US" sz="2000" dirty="0" err="1" smtClean="0">
                <a:latin typeface="Comic Sans MS" pitchFamily="66" charset="0"/>
              </a:rPr>
              <a:t>humor</a:t>
            </a:r>
            <a:r>
              <a:rPr lang="en-GB" altLang="en-US" sz="2000" dirty="0" smtClean="0">
                <a:latin typeface="Comic Sans MS" pitchFamily="66" charset="0"/>
              </a:rPr>
              <a:t> </a:t>
            </a:r>
            <a:r>
              <a:rPr lang="en-US" altLang="en-US" sz="2000" dirty="0" smtClean="0">
                <a:latin typeface="Comic Sans MS" pitchFamily="66" charset="0"/>
              </a:rPr>
              <a:t>(humor </a:t>
            </a:r>
            <a:r>
              <a:rPr lang="en-US" altLang="en-US" sz="2000" dirty="0" err="1">
                <a:latin typeface="Comic Sans MS" pitchFamily="66" charset="0"/>
              </a:rPr>
              <a:t>aquosus</a:t>
            </a:r>
            <a:r>
              <a:rPr lang="en-US" altLang="en-US" sz="2000" dirty="0">
                <a:latin typeface="Comic Sans MS" pitchFamily="66" charset="0"/>
              </a:rPr>
              <a:t>)</a:t>
            </a:r>
            <a:br>
              <a:rPr lang="en-US" altLang="en-US" sz="2000" dirty="0">
                <a:latin typeface="Comic Sans MS" pitchFamily="66" charset="0"/>
              </a:rPr>
            </a:br>
            <a:r>
              <a:rPr lang="en-US" altLang="en-US" sz="2000" dirty="0">
                <a:latin typeface="Comic Sans MS" pitchFamily="66" charset="0"/>
              </a:rPr>
              <a:t>- </a:t>
            </a:r>
            <a:r>
              <a:rPr lang="en-GB" altLang="en-US" sz="2000" dirty="0" smtClean="0">
                <a:latin typeface="Comic Sans MS" pitchFamily="66" charset="0"/>
              </a:rPr>
              <a:t>Lens</a:t>
            </a:r>
            <a:r>
              <a:rPr lang="en-US" altLang="en-US" sz="2000" dirty="0" smtClean="0">
                <a:latin typeface="Comic Sans MS" pitchFamily="66" charset="0"/>
              </a:rPr>
              <a:t> </a:t>
            </a:r>
            <a:r>
              <a:rPr lang="en-US" altLang="en-US" sz="2000" dirty="0">
                <a:latin typeface="Comic Sans MS" pitchFamily="66" charset="0"/>
              </a:rPr>
              <a:t>(lens)</a:t>
            </a:r>
            <a:br>
              <a:rPr lang="en-US" altLang="en-US" sz="2000" dirty="0">
                <a:latin typeface="Comic Sans MS" pitchFamily="66" charset="0"/>
              </a:rPr>
            </a:br>
            <a:r>
              <a:rPr lang="en-US" altLang="en-US" sz="2000" dirty="0">
                <a:latin typeface="Comic Sans MS" pitchFamily="66" charset="0"/>
              </a:rPr>
              <a:t>- </a:t>
            </a:r>
            <a:r>
              <a:rPr lang="en-GB" altLang="en-US" sz="2000" dirty="0" smtClean="0">
                <a:latin typeface="Comic Sans MS" pitchFamily="66" charset="0"/>
              </a:rPr>
              <a:t>Vitreous body </a:t>
            </a:r>
            <a:r>
              <a:rPr lang="en-US" altLang="en-US" sz="2000" dirty="0" smtClean="0">
                <a:latin typeface="Comic Sans MS" pitchFamily="66" charset="0"/>
              </a:rPr>
              <a:t>(corpus </a:t>
            </a:r>
            <a:r>
              <a:rPr lang="en-US" altLang="en-US" sz="2000" dirty="0" err="1">
                <a:latin typeface="Comic Sans MS" pitchFamily="66" charset="0"/>
              </a:rPr>
              <a:t>vitreum</a:t>
            </a:r>
            <a:r>
              <a:rPr lang="en-US" altLang="en-US" sz="2000" dirty="0">
                <a:latin typeface="Comic Sans MS" pitchFamily="66" charset="0"/>
              </a:rPr>
              <a:t>)</a:t>
            </a:r>
            <a:br>
              <a:rPr lang="en-US" altLang="en-US" sz="2000" dirty="0">
                <a:latin typeface="Comic Sans MS" pitchFamily="66" charset="0"/>
              </a:rPr>
            </a:br>
            <a:r>
              <a:rPr lang="en-US" altLang="en-US" sz="2000" dirty="0">
                <a:latin typeface="Comic Sans MS" pitchFamily="66" charset="0"/>
              </a:rPr>
              <a:t>- </a:t>
            </a:r>
            <a:r>
              <a:rPr lang="en-GB" altLang="en-US" sz="2000" dirty="0" smtClean="0">
                <a:latin typeface="Comic Sans MS" pitchFamily="66" charset="0"/>
              </a:rPr>
              <a:t>Anterior eye chamber </a:t>
            </a:r>
            <a:r>
              <a:rPr lang="en-US" altLang="en-US" sz="2000" dirty="0" smtClean="0">
                <a:latin typeface="Comic Sans MS" pitchFamily="66" charset="0"/>
              </a:rPr>
              <a:t>(camera </a:t>
            </a:r>
            <a:r>
              <a:rPr lang="en-US" altLang="en-US" sz="2000" dirty="0">
                <a:latin typeface="Comic Sans MS" pitchFamily="66" charset="0"/>
              </a:rPr>
              <a:t>anterior </a:t>
            </a:r>
            <a:r>
              <a:rPr lang="en-US" altLang="en-US" sz="2000" dirty="0" err="1">
                <a:latin typeface="Comic Sans MS" pitchFamily="66" charset="0"/>
              </a:rPr>
              <a:t>bulbi</a:t>
            </a:r>
            <a:r>
              <a:rPr lang="en-US" altLang="en-US" sz="2000" dirty="0">
                <a:latin typeface="Comic Sans MS" pitchFamily="66" charset="0"/>
              </a:rPr>
              <a:t>)</a:t>
            </a:r>
            <a:br>
              <a:rPr lang="en-US" altLang="en-US" sz="2000" dirty="0">
                <a:latin typeface="Comic Sans MS" pitchFamily="66" charset="0"/>
              </a:rPr>
            </a:br>
            <a:r>
              <a:rPr lang="en-US" altLang="en-US" sz="2000" dirty="0">
                <a:latin typeface="Comic Sans MS" pitchFamily="66" charset="0"/>
              </a:rPr>
              <a:t>- </a:t>
            </a:r>
            <a:r>
              <a:rPr lang="en-GB" altLang="en-US" sz="2000" dirty="0" smtClean="0">
                <a:latin typeface="Comic Sans MS" pitchFamily="66" charset="0"/>
              </a:rPr>
              <a:t>Posterior eye chamber </a:t>
            </a:r>
            <a:r>
              <a:rPr lang="en-US" altLang="en-US" sz="2000" dirty="0" smtClean="0">
                <a:latin typeface="Comic Sans MS" pitchFamily="66" charset="0"/>
              </a:rPr>
              <a:t>(camera </a:t>
            </a:r>
            <a:r>
              <a:rPr lang="en-US" altLang="en-US" sz="2000" dirty="0" err="1">
                <a:latin typeface="Comic Sans MS" pitchFamily="66" charset="0"/>
              </a:rPr>
              <a:t>postrior</a:t>
            </a:r>
            <a:r>
              <a:rPr lang="en-US" altLang="en-US" sz="2000" dirty="0">
                <a:latin typeface="Comic Sans MS" pitchFamily="66" charset="0"/>
              </a:rPr>
              <a:t> </a:t>
            </a:r>
            <a:r>
              <a:rPr lang="en-US" altLang="en-US" sz="2000" dirty="0" err="1">
                <a:latin typeface="Comic Sans MS" pitchFamily="66" charset="0"/>
              </a:rPr>
              <a:t>bulbi</a:t>
            </a:r>
            <a:r>
              <a:rPr lang="en-US" altLang="en-US" sz="2000" dirty="0">
                <a:latin typeface="Comic Sans MS" pitchFamily="66" charset="0"/>
              </a:rPr>
              <a:t>)</a:t>
            </a:r>
          </a:p>
        </p:txBody>
      </p:sp>
      <p:pic>
        <p:nvPicPr>
          <p:cNvPr id="14340" name="Picture 4"/>
          <p:cNvPicPr>
            <a:picLocks noChangeAspect="1" noChangeArrowheads="1"/>
          </p:cNvPicPr>
          <p:nvPr/>
        </p:nvPicPr>
        <p:blipFill>
          <a:blip r:embed="rId2" cstate="print"/>
          <a:srcRect l="8267" r="41928" b="37746"/>
          <a:stretch>
            <a:fillRect/>
          </a:stretch>
        </p:blipFill>
        <p:spPr bwMode="auto">
          <a:xfrm>
            <a:off x="4572000" y="1484313"/>
            <a:ext cx="4468813" cy="4189412"/>
          </a:xfrm>
          <a:prstGeom prst="rect">
            <a:avLst/>
          </a:prstGeom>
          <a:noFill/>
          <a:ln w="9525">
            <a:noFill/>
            <a:bevel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sr-Latn-C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sr-Latn-C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1764</TotalTime>
  <Pages>0</Pages>
  <Words>1365</Words>
  <Characters>0</Characters>
  <Application>Microsoft Office PowerPoint</Application>
  <DocSecurity>0</DocSecurity>
  <PresentationFormat>On-screen Show (4:3)</PresentationFormat>
  <Lines>0</Lines>
  <Paragraphs>416</Paragraphs>
  <Slides>58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58</vt:i4>
      </vt:variant>
    </vt:vector>
  </HeadingPairs>
  <TitlesOfParts>
    <vt:vector size="68" baseType="lpstr">
      <vt:lpstr>Arial</vt:lpstr>
      <vt:lpstr>Book Antiqua</vt:lpstr>
      <vt:lpstr>Calibri</vt:lpstr>
      <vt:lpstr>Comic Sans MS</vt:lpstr>
      <vt:lpstr>Constantia</vt:lpstr>
      <vt:lpstr>Times New Roman</vt:lpstr>
      <vt:lpstr>Verdana</vt:lpstr>
      <vt:lpstr>Wingdings 2</vt:lpstr>
      <vt:lpstr>Default Design</vt:lpstr>
      <vt:lpstr>Bitmap Image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Organ of hearing and balance (Organum vestibulocochleare)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Olfactory organ (organum olfactorium)</vt:lpstr>
      <vt:lpstr>PowerPoint Presentation</vt:lpstr>
      <vt:lpstr>PowerPoint Presentation</vt:lpstr>
    </vt:vector>
  </TitlesOfParts>
  <Company>Company</Company>
  <LinksUpToDate>false</LinksUpToDate>
  <CharactersWithSpaces>0</CharactersWithSpaces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User</dc:creator>
  <cp:lastModifiedBy>Win10</cp:lastModifiedBy>
  <cp:revision>101</cp:revision>
  <dcterms:created xsi:type="dcterms:W3CDTF">2007-04-23T19:01:08Z</dcterms:created>
  <dcterms:modified xsi:type="dcterms:W3CDTF">2022-01-20T19:56:58Z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1033-9.1.0.4746</vt:lpwstr>
  </property>
</Properties>
</file>